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75" r:id="rId2"/>
    <p:sldId id="288" r:id="rId3"/>
    <p:sldId id="553" r:id="rId4"/>
    <p:sldId id="555" r:id="rId5"/>
    <p:sldId id="560" r:id="rId6"/>
    <p:sldId id="554" r:id="rId7"/>
    <p:sldId id="559" r:id="rId8"/>
    <p:sldId id="558" r:id="rId9"/>
    <p:sldId id="595" r:id="rId10"/>
    <p:sldId id="596" r:id="rId11"/>
    <p:sldId id="561" r:id="rId12"/>
    <p:sldId id="563" r:id="rId13"/>
    <p:sldId id="566" r:id="rId14"/>
    <p:sldId id="591" r:id="rId15"/>
    <p:sldId id="567" r:id="rId16"/>
    <p:sldId id="589" r:id="rId17"/>
    <p:sldId id="565" r:id="rId18"/>
    <p:sldId id="568" r:id="rId19"/>
    <p:sldId id="569" r:id="rId20"/>
    <p:sldId id="570" r:id="rId21"/>
    <p:sldId id="590" r:id="rId22"/>
    <p:sldId id="431" r:id="rId23"/>
    <p:sldId id="594" r:id="rId24"/>
    <p:sldId id="50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DE24F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72990A-8A7B-7D47-9272-772A56531270}" v="20" dt="2021-05-01T04:49:26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6"/>
    <p:restoredTop sz="84686" autoAdjust="0"/>
  </p:normalViewPr>
  <p:slideViewPr>
    <p:cSldViewPr>
      <p:cViewPr varScale="1">
        <p:scale>
          <a:sx n="110" d="100"/>
          <a:sy n="110" d="100"/>
        </p:scale>
        <p:origin x="159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long Ma" userId="ea51f8ca-27a7-4db8-837b-59b858595439" providerId="ADAL" clId="{5FCD55E4-6BAA-4A54-BA23-DD16DFEB4EF1}"/>
    <pc:docChg chg="addSld delSld modSld">
      <pc:chgData name="Chenglong Ma" userId="ea51f8ca-27a7-4db8-837b-59b858595439" providerId="ADAL" clId="{5FCD55E4-6BAA-4A54-BA23-DD16DFEB4EF1}" dt="2020-01-28T22:39:05.873" v="9" actId="47"/>
      <pc:docMkLst>
        <pc:docMk/>
      </pc:docMkLst>
      <pc:sldChg chg="del">
        <pc:chgData name="Chenglong Ma" userId="ea51f8ca-27a7-4db8-837b-59b858595439" providerId="ADAL" clId="{5FCD55E4-6BAA-4A54-BA23-DD16DFEB4EF1}" dt="2020-01-28T22:37:50.064" v="5" actId="47"/>
        <pc:sldMkLst>
          <pc:docMk/>
          <pc:sldMk cId="3913783753" sldId="542"/>
        </pc:sldMkLst>
      </pc:sldChg>
      <pc:sldChg chg="del">
        <pc:chgData name="Chenglong Ma" userId="ea51f8ca-27a7-4db8-837b-59b858595439" providerId="ADAL" clId="{5FCD55E4-6BAA-4A54-BA23-DD16DFEB4EF1}" dt="2020-01-28T22:39:05.873" v="9" actId="47"/>
        <pc:sldMkLst>
          <pc:docMk/>
          <pc:sldMk cId="2614038281" sldId="543"/>
        </pc:sldMkLst>
      </pc:sldChg>
      <pc:sldChg chg="del">
        <pc:chgData name="Chenglong Ma" userId="ea51f8ca-27a7-4db8-837b-59b858595439" providerId="ADAL" clId="{5FCD55E4-6BAA-4A54-BA23-DD16DFEB4EF1}" dt="2020-01-28T22:38:51.414" v="7" actId="47"/>
        <pc:sldMkLst>
          <pc:docMk/>
          <pc:sldMk cId="4040946192" sldId="544"/>
        </pc:sldMkLst>
      </pc:sldChg>
      <pc:sldChg chg="del">
        <pc:chgData name="Chenglong Ma" userId="ea51f8ca-27a7-4db8-837b-59b858595439" providerId="ADAL" clId="{5FCD55E4-6BAA-4A54-BA23-DD16DFEB4EF1}" dt="2020-01-28T22:36:56.225" v="1" actId="47"/>
        <pc:sldMkLst>
          <pc:docMk/>
          <pc:sldMk cId="1255314571" sldId="546"/>
        </pc:sldMkLst>
      </pc:sldChg>
      <pc:sldChg chg="add">
        <pc:chgData name="Chenglong Ma" userId="ea51f8ca-27a7-4db8-837b-59b858595439" providerId="ADAL" clId="{5FCD55E4-6BAA-4A54-BA23-DD16DFEB4EF1}" dt="2020-01-28T22:36:52.299" v="0"/>
        <pc:sldMkLst>
          <pc:docMk/>
          <pc:sldMk cId="1603379528" sldId="552"/>
        </pc:sldMkLst>
      </pc:sldChg>
      <pc:sldChg chg="add del">
        <pc:chgData name="Chenglong Ma" userId="ea51f8ca-27a7-4db8-837b-59b858595439" providerId="ADAL" clId="{5FCD55E4-6BAA-4A54-BA23-DD16DFEB4EF1}" dt="2020-01-28T22:37:17.432" v="3" actId="47"/>
        <pc:sldMkLst>
          <pc:docMk/>
          <pc:sldMk cId="107882658" sldId="553"/>
        </pc:sldMkLst>
      </pc:sldChg>
      <pc:sldChg chg="add">
        <pc:chgData name="Chenglong Ma" userId="ea51f8ca-27a7-4db8-837b-59b858595439" providerId="ADAL" clId="{5FCD55E4-6BAA-4A54-BA23-DD16DFEB4EF1}" dt="2020-01-28T22:37:47.308" v="4"/>
        <pc:sldMkLst>
          <pc:docMk/>
          <pc:sldMk cId="1638445640" sldId="553"/>
        </pc:sldMkLst>
      </pc:sldChg>
      <pc:sldChg chg="add">
        <pc:chgData name="Chenglong Ma" userId="ea51f8ca-27a7-4db8-837b-59b858595439" providerId="ADAL" clId="{5FCD55E4-6BAA-4A54-BA23-DD16DFEB4EF1}" dt="2020-01-28T22:38:00.910" v="6"/>
        <pc:sldMkLst>
          <pc:docMk/>
          <pc:sldMk cId="3021158013" sldId="554"/>
        </pc:sldMkLst>
      </pc:sldChg>
      <pc:sldChg chg="add">
        <pc:chgData name="Chenglong Ma" userId="ea51f8ca-27a7-4db8-837b-59b858595439" providerId="ADAL" clId="{5FCD55E4-6BAA-4A54-BA23-DD16DFEB4EF1}" dt="2020-01-28T22:39:02.649" v="8"/>
        <pc:sldMkLst>
          <pc:docMk/>
          <pc:sldMk cId="1407722103" sldId="555"/>
        </pc:sldMkLst>
      </pc:sldChg>
    </pc:docChg>
  </pc:docChgLst>
  <pc:docChgLst>
    <pc:chgData name="Yongli Ren" userId="fae1ce6f-ce14-4935-89d8-dbd389fb0330" providerId="ADAL" clId="{5B72990A-8A7B-7D47-9272-772A56531270}"/>
    <pc:docChg chg="custSel addSld modSld">
      <pc:chgData name="Yongli Ren" userId="fae1ce6f-ce14-4935-89d8-dbd389fb0330" providerId="ADAL" clId="{5B72990A-8A7B-7D47-9272-772A56531270}" dt="2021-05-01T04:50:37.526" v="450" actId="207"/>
      <pc:docMkLst>
        <pc:docMk/>
      </pc:docMkLst>
      <pc:sldChg chg="addSp modSp add">
        <pc:chgData name="Yongli Ren" userId="fae1ce6f-ce14-4935-89d8-dbd389fb0330" providerId="ADAL" clId="{5B72990A-8A7B-7D47-9272-772A56531270}" dt="2021-05-01T04:50:37.526" v="450" actId="207"/>
        <pc:sldMkLst>
          <pc:docMk/>
          <pc:sldMk cId="1794976071" sldId="556"/>
        </pc:sldMkLst>
        <pc:spChg chg="mod">
          <ac:chgData name="Yongli Ren" userId="fae1ce6f-ce14-4935-89d8-dbd389fb0330" providerId="ADAL" clId="{5B72990A-8A7B-7D47-9272-772A56531270}" dt="2021-05-01T04:44:31.663" v="29" actId="20577"/>
          <ac:spMkLst>
            <pc:docMk/>
            <pc:sldMk cId="1794976071" sldId="556"/>
            <ac:spMk id="2" creationId="{0FB43AEE-4985-7F43-9596-4E6038C19CF4}"/>
          </ac:spMkLst>
        </pc:spChg>
        <pc:spChg chg="mod">
          <ac:chgData name="Yongli Ren" userId="fae1ce6f-ce14-4935-89d8-dbd389fb0330" providerId="ADAL" clId="{5B72990A-8A7B-7D47-9272-772A56531270}" dt="2021-05-01T04:50:37.526" v="450" actId="207"/>
          <ac:spMkLst>
            <pc:docMk/>
            <pc:sldMk cId="1794976071" sldId="556"/>
            <ac:spMk id="3" creationId="{04FA0A5E-8CE6-6F4B-BC39-3BD82AC88358}"/>
          </ac:spMkLst>
        </pc:spChg>
        <pc:picChg chg="add mod">
          <ac:chgData name="Yongli Ren" userId="fae1ce6f-ce14-4935-89d8-dbd389fb0330" providerId="ADAL" clId="{5B72990A-8A7B-7D47-9272-772A56531270}" dt="2021-05-01T04:49:24.024" v="443" actId="1076"/>
          <ac:picMkLst>
            <pc:docMk/>
            <pc:sldMk cId="1794976071" sldId="556"/>
            <ac:picMk id="4" creationId="{F0C57ED1-64A2-A645-898D-BE6B08F7B3E8}"/>
          </ac:picMkLst>
        </pc:picChg>
        <pc:picChg chg="add mod">
          <ac:chgData name="Yongli Ren" userId="fae1ce6f-ce14-4935-89d8-dbd389fb0330" providerId="ADAL" clId="{5B72990A-8A7B-7D47-9272-772A56531270}" dt="2021-05-01T04:49:26.392" v="446" actId="1038"/>
          <ac:picMkLst>
            <pc:docMk/>
            <pc:sldMk cId="1794976071" sldId="556"/>
            <ac:picMk id="5" creationId="{E2D19DF3-8EEB-804F-9ED4-1669EF23144E}"/>
          </ac:picMkLst>
        </pc:picChg>
      </pc:sldChg>
    </pc:docChg>
  </pc:docChgLst>
  <pc:docChgLst>
    <pc:chgData name="Yongli Ren" userId="fae1ce6f-ce14-4935-89d8-dbd389fb0330" providerId="ADAL" clId="{306F35D4-2FFF-AE46-A19E-8A6562813C6B}"/>
    <pc:docChg chg="custSel modSld">
      <pc:chgData name="Yongli Ren" userId="fae1ce6f-ce14-4935-89d8-dbd389fb0330" providerId="ADAL" clId="{306F35D4-2FFF-AE46-A19E-8A6562813C6B}" dt="2020-08-03T00:41:22.748" v="72" actId="167"/>
      <pc:docMkLst>
        <pc:docMk/>
      </pc:docMkLst>
      <pc:sldChg chg="modSp">
        <pc:chgData name="Yongli Ren" userId="fae1ce6f-ce14-4935-89d8-dbd389fb0330" providerId="ADAL" clId="{306F35D4-2FFF-AE46-A19E-8A6562813C6B}" dt="2020-08-03T00:36:55.161" v="21" actId="207"/>
        <pc:sldMkLst>
          <pc:docMk/>
          <pc:sldMk cId="2655218222" sldId="510"/>
        </pc:sldMkLst>
        <pc:spChg chg="mod">
          <ac:chgData name="Yongli Ren" userId="fae1ce6f-ce14-4935-89d8-dbd389fb0330" providerId="ADAL" clId="{306F35D4-2FFF-AE46-A19E-8A6562813C6B}" dt="2020-08-03T00:36:55.161" v="21" actId="207"/>
          <ac:spMkLst>
            <pc:docMk/>
            <pc:sldMk cId="2655218222" sldId="510"/>
            <ac:spMk id="4" creationId="{00000000-0000-0000-0000-000000000000}"/>
          </ac:spMkLst>
        </pc:spChg>
      </pc:sldChg>
      <pc:sldChg chg="modSp">
        <pc:chgData name="Yongli Ren" userId="fae1ce6f-ce14-4935-89d8-dbd389fb0330" providerId="ADAL" clId="{306F35D4-2FFF-AE46-A19E-8A6562813C6B}" dt="2020-08-03T00:40:27.585" v="69" actId="207"/>
        <pc:sldMkLst>
          <pc:docMk/>
          <pc:sldMk cId="1942932184" sldId="512"/>
        </pc:sldMkLst>
        <pc:spChg chg="mod">
          <ac:chgData name="Yongli Ren" userId="fae1ce6f-ce14-4935-89d8-dbd389fb0330" providerId="ADAL" clId="{306F35D4-2FFF-AE46-A19E-8A6562813C6B}" dt="2020-08-03T00:40:27.585" v="69" actId="207"/>
          <ac:spMkLst>
            <pc:docMk/>
            <pc:sldMk cId="1942932184" sldId="512"/>
            <ac:spMk id="4" creationId="{00000000-0000-0000-0000-000000000000}"/>
          </ac:spMkLst>
        </pc:spChg>
      </pc:sldChg>
      <pc:sldChg chg="addSp modSp">
        <pc:chgData name="Yongli Ren" userId="fae1ce6f-ce14-4935-89d8-dbd389fb0330" providerId="ADAL" clId="{306F35D4-2FFF-AE46-A19E-8A6562813C6B}" dt="2020-08-03T00:41:22.748" v="72" actId="167"/>
        <pc:sldMkLst>
          <pc:docMk/>
          <pc:sldMk cId="2938007588" sldId="513"/>
        </pc:sldMkLst>
        <pc:spChg chg="add mod">
          <ac:chgData name="Yongli Ren" userId="fae1ce6f-ce14-4935-89d8-dbd389fb0330" providerId="ADAL" clId="{306F35D4-2FFF-AE46-A19E-8A6562813C6B}" dt="2020-08-03T00:41:22.748" v="72" actId="167"/>
          <ac:spMkLst>
            <pc:docMk/>
            <pc:sldMk cId="2938007588" sldId="513"/>
            <ac:spMk id="5" creationId="{A582E57D-674D-E844-872F-C58EAD7EAEE0}"/>
          </ac:spMkLst>
        </pc:spChg>
      </pc:sldChg>
      <pc:sldChg chg="addSp modSp">
        <pc:chgData name="Yongli Ren" userId="fae1ce6f-ce14-4935-89d8-dbd389fb0330" providerId="ADAL" clId="{306F35D4-2FFF-AE46-A19E-8A6562813C6B}" dt="2020-08-03T00:40:13.067" v="68" actId="20577"/>
        <pc:sldMkLst>
          <pc:docMk/>
          <pc:sldMk cId="2011087289" sldId="526"/>
        </pc:sldMkLst>
        <pc:spChg chg="add mod">
          <ac:chgData name="Yongli Ren" userId="fae1ce6f-ce14-4935-89d8-dbd389fb0330" providerId="ADAL" clId="{306F35D4-2FFF-AE46-A19E-8A6562813C6B}" dt="2020-08-03T00:39:45.146" v="37" actId="207"/>
          <ac:spMkLst>
            <pc:docMk/>
            <pc:sldMk cId="2011087289" sldId="526"/>
            <ac:spMk id="4" creationId="{DAC06481-3EBD-EA46-9718-559943B79322}"/>
          </ac:spMkLst>
        </pc:spChg>
        <pc:spChg chg="mod">
          <ac:chgData name="Yongli Ren" userId="fae1ce6f-ce14-4935-89d8-dbd389fb0330" providerId="ADAL" clId="{306F35D4-2FFF-AE46-A19E-8A6562813C6B}" dt="2020-08-03T00:40:13.067" v="68" actId="20577"/>
          <ac:spMkLst>
            <pc:docMk/>
            <pc:sldMk cId="2011087289" sldId="526"/>
            <ac:spMk id="5" creationId="{00000000-0000-0000-0000-000000000000}"/>
          </ac:spMkLst>
        </pc:spChg>
        <pc:spChg chg="mod">
          <ac:chgData name="Yongli Ren" userId="fae1ce6f-ce14-4935-89d8-dbd389fb0330" providerId="ADAL" clId="{306F35D4-2FFF-AE46-A19E-8A6562813C6B}" dt="2020-08-03T00:40:00.824" v="54" actId="313"/>
          <ac:spMkLst>
            <pc:docMk/>
            <pc:sldMk cId="2011087289" sldId="526"/>
            <ac:spMk id="6" creationId="{00000000-0000-0000-0000-000000000000}"/>
          </ac:spMkLst>
        </pc:spChg>
      </pc:sldChg>
      <pc:sldChg chg="addSp modSp">
        <pc:chgData name="Yongli Ren" userId="fae1ce6f-ce14-4935-89d8-dbd389fb0330" providerId="ADAL" clId="{306F35D4-2FFF-AE46-A19E-8A6562813C6B}" dt="2020-08-03T00:35:29.246" v="11" actId="1076"/>
        <pc:sldMkLst>
          <pc:docMk/>
          <pc:sldMk cId="501302601" sldId="527"/>
        </pc:sldMkLst>
        <pc:spChg chg="mod">
          <ac:chgData name="Yongli Ren" userId="fae1ce6f-ce14-4935-89d8-dbd389fb0330" providerId="ADAL" clId="{306F35D4-2FFF-AE46-A19E-8A6562813C6B}" dt="2020-08-03T00:34:43.908" v="2" actId="207"/>
          <ac:spMkLst>
            <pc:docMk/>
            <pc:sldMk cId="501302601" sldId="527"/>
            <ac:spMk id="4" creationId="{00000000-0000-0000-0000-000000000000}"/>
          </ac:spMkLst>
        </pc:spChg>
        <pc:spChg chg="add mod">
          <ac:chgData name="Yongli Ren" userId="fae1ce6f-ce14-4935-89d8-dbd389fb0330" providerId="ADAL" clId="{306F35D4-2FFF-AE46-A19E-8A6562813C6B}" dt="2020-08-03T00:35:29.246" v="11" actId="1076"/>
          <ac:spMkLst>
            <pc:docMk/>
            <pc:sldMk cId="501302601" sldId="527"/>
            <ac:spMk id="5" creationId="{D5638DCC-4B68-5249-B9DA-8739DCB56505}"/>
          </ac:spMkLst>
        </pc:spChg>
      </pc:sldChg>
      <pc:sldChg chg="addSp delSp modSp">
        <pc:chgData name="Yongli Ren" userId="fae1ce6f-ce14-4935-89d8-dbd389fb0330" providerId="ADAL" clId="{306F35D4-2FFF-AE46-A19E-8A6562813C6B}" dt="2020-08-03T00:36:42.881" v="20" actId="1076"/>
        <pc:sldMkLst>
          <pc:docMk/>
          <pc:sldMk cId="1186580726" sldId="528"/>
        </pc:sldMkLst>
        <pc:spChg chg="add del">
          <ac:chgData name="Yongli Ren" userId="fae1ce6f-ce14-4935-89d8-dbd389fb0330" providerId="ADAL" clId="{306F35D4-2FFF-AE46-A19E-8A6562813C6B}" dt="2020-08-03T00:36:32.758" v="13"/>
          <ac:spMkLst>
            <pc:docMk/>
            <pc:sldMk cId="1186580726" sldId="528"/>
            <ac:spMk id="4" creationId="{9434531D-D457-204E-BDCD-367F5FD48AA2}"/>
          </ac:spMkLst>
        </pc:spChg>
        <pc:spChg chg="add mod">
          <ac:chgData name="Yongli Ren" userId="fae1ce6f-ce14-4935-89d8-dbd389fb0330" providerId="ADAL" clId="{306F35D4-2FFF-AE46-A19E-8A6562813C6B}" dt="2020-08-03T00:36:42.881" v="20" actId="1076"/>
          <ac:spMkLst>
            <pc:docMk/>
            <pc:sldMk cId="1186580726" sldId="528"/>
            <ac:spMk id="8" creationId="{4E9D73FF-A593-BA4A-88DE-5CB5014C1CF5}"/>
          </ac:spMkLst>
        </pc:spChg>
      </pc:sldChg>
      <pc:sldChg chg="addSp modSp">
        <pc:chgData name="Yongli Ren" userId="fae1ce6f-ce14-4935-89d8-dbd389fb0330" providerId="ADAL" clId="{306F35D4-2FFF-AE46-A19E-8A6562813C6B}" dt="2020-08-03T00:38:05.366" v="28" actId="1076"/>
        <pc:sldMkLst>
          <pc:docMk/>
          <pc:sldMk cId="3059383351" sldId="550"/>
        </pc:sldMkLst>
        <pc:spChg chg="add mod">
          <ac:chgData name="Yongli Ren" userId="fae1ce6f-ce14-4935-89d8-dbd389fb0330" providerId="ADAL" clId="{306F35D4-2FFF-AE46-A19E-8A6562813C6B}" dt="2020-08-03T00:38:05.366" v="28" actId="1076"/>
          <ac:spMkLst>
            <pc:docMk/>
            <pc:sldMk cId="3059383351" sldId="550"/>
            <ac:spMk id="3" creationId="{415EA698-1E26-C848-A619-FD3E7C91C3A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D21CA-1966-4E0C-BEBF-E2615037D6AF}" type="datetimeFigureOut">
              <a:rPr lang="en-AU" smtClean="0"/>
              <a:t>8/5/22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DB340-DCA3-4FD9-A552-D85CDF3398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9501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B340-DCA3-4FD9-A552-D85CDF3398C0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2961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B340-DCA3-4FD9-A552-D85CDF3398C0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3477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B340-DCA3-4FD9-A552-D85CDF3398C0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3312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B340-DCA3-4FD9-A552-D85CDF3398C0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366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B340-DCA3-4FD9-A552-D85CDF3398C0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9309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B340-DCA3-4FD9-A552-D85CDF3398C0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561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B340-DCA3-4FD9-A552-D85CDF3398C0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724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B340-DCA3-4FD9-A552-D85CDF3398C0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877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B340-DCA3-4FD9-A552-D85CDF3398C0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6810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B340-DCA3-4FD9-A552-D85CDF3398C0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6315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B340-DCA3-4FD9-A552-D85CDF3398C0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703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B340-DCA3-4FD9-A552-D85CDF3398C0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623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B340-DCA3-4FD9-A552-D85CDF3398C0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5532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B340-DCA3-4FD9-A552-D85CDF3398C0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1973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B340-DCA3-4FD9-A552-D85CDF3398C0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5768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B340-DCA3-4FD9-A552-D85CDF3398C0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8097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B340-DCA3-4FD9-A552-D85CDF3398C0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4493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B340-DCA3-4FD9-A552-D85CDF3398C0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9452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B340-DCA3-4FD9-A552-D85CDF3398C0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0133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B340-DCA3-4FD9-A552-D85CDF3398C0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4159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2625" y="1557338"/>
            <a:ext cx="6553200" cy="12954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2625" y="3357563"/>
            <a:ext cx="5859463" cy="503237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A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70819E-7750-4F16-A434-B01030C2118F}" type="datetimeFigureOut">
              <a:rPr lang="en-AU" smtClean="0"/>
              <a:pPr/>
              <a:t>8/5/22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0D74F6-0928-4AFD-9A65-FF37A3185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17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638"/>
            <a:ext cx="2057400" cy="58912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74638"/>
            <a:ext cx="6019800" cy="58912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70819E-7750-4F16-A434-B01030C2118F}" type="datetimeFigureOut">
              <a:rPr lang="en-AU" smtClean="0"/>
              <a:pPr/>
              <a:t>8/5/22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0D74F6-0928-4AFD-9A65-FF37A3185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839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70819E-7750-4F16-A434-B01030C2118F}" type="datetimeFigureOut">
              <a:rPr lang="en-AU" smtClean="0"/>
              <a:pPr/>
              <a:t>8/5/22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0D74F6-0928-4AFD-9A65-FF37A3185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9245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70819E-7750-4F16-A434-B01030C2118F}" type="datetimeFigureOut">
              <a:rPr lang="en-AU" smtClean="0"/>
              <a:pPr/>
              <a:t>8/5/22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0D74F6-0928-4AFD-9A65-FF37A3185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3676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00163"/>
            <a:ext cx="4038600" cy="4865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00163"/>
            <a:ext cx="4038600" cy="4865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70819E-7750-4F16-A434-B01030C2118F}" type="datetimeFigureOut">
              <a:rPr lang="en-AU" smtClean="0"/>
              <a:pPr/>
              <a:t>8/5/22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0D74F6-0928-4AFD-9A65-FF37A3185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2386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70819E-7750-4F16-A434-B01030C2118F}" type="datetimeFigureOut">
              <a:rPr lang="en-AU" smtClean="0"/>
              <a:pPr/>
              <a:t>8/5/22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0D74F6-0928-4AFD-9A65-FF37A3185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110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70819E-7750-4F16-A434-B01030C2118F}" type="datetimeFigureOut">
              <a:rPr lang="en-AU" smtClean="0"/>
              <a:pPr/>
              <a:t>8/5/22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0D74F6-0928-4AFD-9A65-FF37A3185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286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70819E-7750-4F16-A434-B01030C2118F}" type="datetimeFigureOut">
              <a:rPr lang="en-AU" smtClean="0"/>
              <a:pPr/>
              <a:t>8/5/22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0D74F6-0928-4AFD-9A65-FF37A3185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466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70819E-7750-4F16-A434-B01030C2118F}" type="datetimeFigureOut">
              <a:rPr lang="en-AU" smtClean="0"/>
              <a:pPr/>
              <a:t>8/5/22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0D74F6-0928-4AFD-9A65-FF37A3185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9234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70819E-7750-4F16-A434-B01030C2118F}" type="datetimeFigureOut">
              <a:rPr lang="en-AU" smtClean="0"/>
              <a:pPr/>
              <a:t>8/5/22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0D74F6-0928-4AFD-9A65-FF37A3185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0315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3" name="Picture 21" descr="core footer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34150"/>
            <a:ext cx="914400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4638"/>
            <a:ext cx="822960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Header 1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00163"/>
            <a:ext cx="8229600" cy="4865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defRPr sz="1100"/>
            </a:lvl1pPr>
          </a:lstStyle>
          <a:p>
            <a:fld id="{AB70819E-7750-4F16-A434-B01030C2118F}" type="datetimeFigureOut">
              <a:rPr lang="en-AU" smtClean="0"/>
              <a:pPr/>
              <a:t>8/5/22</a:t>
            </a:fld>
            <a:endParaRPr lang="en-AU"/>
          </a:p>
        </p:txBody>
      </p:sp>
      <p:sp>
        <p:nvSpPr>
          <p:cNvPr id="3091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11438" y="6575425"/>
            <a:ext cx="383222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base">
              <a:defRPr sz="1100"/>
            </a:lvl1pPr>
          </a:lstStyle>
          <a:p>
            <a:endParaRPr lang="en-AU"/>
          </a:p>
        </p:txBody>
      </p:sp>
      <p:sp>
        <p:nvSpPr>
          <p:cNvPr id="3092" name="Rectangle 2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base">
              <a:defRPr sz="1100"/>
            </a:lvl1pPr>
          </a:lstStyle>
          <a:p>
            <a:fld id="{DB0D74F6-0928-4AFD-9A65-FF37A3185080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9pPr>
    </p:titleStyle>
    <p:bodyStyle>
      <a:lvl1pPr marL="180975" indent="-180975" algn="l" rtl="0" eaLnBrk="1" fontAlgn="base" hangingPunct="1">
        <a:spcBef>
          <a:spcPct val="50000"/>
        </a:spcBef>
        <a:spcAft>
          <a:spcPct val="0"/>
        </a:spcAft>
        <a:buClr>
          <a:srgbClr val="887E6E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85775" indent="-161925" algn="l" rtl="0" eaLnBrk="1" fontAlgn="base" hangingPunct="1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2pPr>
      <a:lvl3pPr marL="795338" indent="-161925" algn="l" rtl="0" eaLnBrk="1" fontAlgn="base" hangingPunct="1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3pPr>
      <a:lvl4pPr marL="1090613" indent="-166688" algn="l" rtl="0" eaLnBrk="1" fontAlgn="base" hangingPunct="1">
        <a:spcBef>
          <a:spcPct val="25000"/>
        </a:spcBef>
        <a:spcAft>
          <a:spcPct val="0"/>
        </a:spcAft>
        <a:buClr>
          <a:srgbClr val="887E6E"/>
        </a:buClr>
        <a:buChar char="–"/>
        <a:defRPr>
          <a:solidFill>
            <a:schemeClr val="tx1"/>
          </a:solidFill>
          <a:latin typeface="+mn-lt"/>
          <a:cs typeface="+mn-cs"/>
        </a:defRPr>
      </a:lvl4pPr>
      <a:lvl5pPr marL="1390650" indent="-171450" algn="l" rtl="0" eaLnBrk="1" fontAlgn="base" hangingPunct="1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5pPr>
      <a:lvl6pPr marL="1847850" indent="-171450" algn="l" rtl="0" eaLnBrk="1" fontAlgn="base" hangingPunct="1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6pPr>
      <a:lvl7pPr marL="2305050" indent="-171450" algn="l" rtl="0" eaLnBrk="1" fontAlgn="base" hangingPunct="1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7pPr>
      <a:lvl8pPr marL="2762250" indent="-171450" algn="l" rtl="0" eaLnBrk="1" fontAlgn="base" hangingPunct="1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8pPr>
      <a:lvl9pPr marL="3219450" indent="-171450" algn="l" rtl="0" eaLnBrk="1" fontAlgn="base" hangingPunct="1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en.wikipedia.org/wiki/Root-mean-square_devi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err="1"/>
              <a:t>Dr.</a:t>
            </a:r>
            <a:r>
              <a:rPr lang="en-AU" dirty="0"/>
              <a:t> </a:t>
            </a:r>
            <a:r>
              <a:rPr lang="en-AU" dirty="0" err="1"/>
              <a:t>Yongli</a:t>
            </a:r>
            <a:r>
              <a:rPr lang="en-AU" dirty="0"/>
              <a:t> </a:t>
            </a:r>
            <a:r>
              <a:rPr lang="en-AU" dirty="0" err="1"/>
              <a:t>Ren</a:t>
            </a:r>
            <a:endParaRPr lang="en-AU" dirty="0"/>
          </a:p>
          <a:p>
            <a:r>
              <a:rPr lang="en-AU" dirty="0"/>
              <a:t>(yongli.ren@rmit.edu.au)</a:t>
            </a:r>
          </a:p>
          <a:p>
            <a:endParaRPr lang="en-AU" dirty="0"/>
          </a:p>
          <a:p>
            <a:r>
              <a:rPr lang="en-AU" dirty="0"/>
              <a:t>Computer Science &amp; IT</a:t>
            </a:r>
          </a:p>
          <a:p>
            <a:r>
              <a:rPr lang="en-AU" dirty="0"/>
              <a:t>School of Science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Practical Data Science:</a:t>
            </a:r>
            <a:br>
              <a:rPr lang="en-AU" dirty="0"/>
            </a:br>
            <a:r>
              <a:rPr lang="en-AU" dirty="0"/>
              <a:t>Recommender Systems</a:t>
            </a: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457200" y="897764"/>
            <a:ext cx="8305800" cy="719376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ctr" rtl="0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2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None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None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None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Practical Data Science </a:t>
            </a:r>
            <a:r>
              <a:rPr lang="mr-IN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COSC2670</a:t>
            </a:r>
          </a:p>
        </p:txBody>
      </p:sp>
    </p:spTree>
    <p:extLst>
      <p:ext uri="{BB962C8B-B14F-4D97-AF65-F5344CB8AC3E}">
        <p14:creationId xmlns:p14="http://schemas.microsoft.com/office/powerpoint/2010/main" val="3003720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D1442-1ABA-D749-8F9C-051DFEE6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Missing Values? </a:t>
            </a:r>
            <a:br>
              <a:rPr lang="en-US" dirty="0"/>
            </a:br>
            <a:r>
              <a:rPr lang="en-US" dirty="0"/>
              <a:t>	- treating as 0s?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53FF3-0D25-CF4B-8CDB-E17330463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4293096"/>
            <a:ext cx="8229600" cy="1584722"/>
          </a:xfrm>
        </p:spPr>
        <p:txBody>
          <a:bodyPr/>
          <a:lstStyle/>
          <a:p>
            <a:r>
              <a:rPr lang="en-US" dirty="0"/>
              <a:t>Cosine similarity</a:t>
            </a:r>
          </a:p>
          <a:p>
            <a:r>
              <a:rPr lang="en-US" dirty="0"/>
              <a:t>Cos(A, B) = (4 * 5)/(</a:t>
            </a:r>
            <a:r>
              <a:rPr lang="en-US" dirty="0" err="1"/>
              <a:t>math.sqrt</a:t>
            </a:r>
            <a:r>
              <a:rPr lang="en-US" dirty="0"/>
              <a:t>(16 + 25 + 1)*</a:t>
            </a:r>
            <a:r>
              <a:rPr lang="en-US" dirty="0" err="1"/>
              <a:t>math.sqrt</a:t>
            </a:r>
            <a:r>
              <a:rPr lang="en-US" dirty="0"/>
              <a:t>(25 + 25 + 16)) = 0.38</a:t>
            </a:r>
          </a:p>
          <a:p>
            <a:r>
              <a:rPr lang="en-US" dirty="0"/>
              <a:t>Cos(A, C) = (5 * 2 + 1*4)/(</a:t>
            </a:r>
            <a:r>
              <a:rPr lang="en-US" dirty="0" err="1"/>
              <a:t>math.sqrt</a:t>
            </a:r>
            <a:r>
              <a:rPr lang="en-US" dirty="0"/>
              <a:t>(16 + 25 + 1) * </a:t>
            </a:r>
            <a:r>
              <a:rPr lang="en-US" dirty="0" err="1"/>
              <a:t>math.sqrt</a:t>
            </a:r>
            <a:r>
              <a:rPr lang="en-US" dirty="0"/>
              <a:t>(4 + 16 + 25))</a:t>
            </a:r>
          </a:p>
          <a:p>
            <a:pPr marL="923925" lvl="3" indent="0">
              <a:buNone/>
            </a:pPr>
            <a:r>
              <a:rPr lang="en-US" dirty="0"/>
              <a:t>     = 0.32</a:t>
            </a:r>
          </a:p>
          <a:p>
            <a:pPr marL="923925" lvl="3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077B2BC-C723-3342-9B01-E6AD968DE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93824"/>
            <a:ext cx="6161340" cy="171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B7D6CD-BC1C-B94D-945A-86FE7781482F}"/>
              </a:ext>
            </a:extLst>
          </p:cNvPr>
          <p:cNvSpPr txBox="1"/>
          <p:nvPr/>
        </p:nvSpPr>
        <p:spPr>
          <a:xfrm>
            <a:off x="2051720" y="1363019"/>
            <a:ext cx="288032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304D6-D5B5-5946-AE32-9A763B34E474}"/>
              </a:ext>
            </a:extLst>
          </p:cNvPr>
          <p:cNvSpPr txBox="1"/>
          <p:nvPr/>
        </p:nvSpPr>
        <p:spPr>
          <a:xfrm>
            <a:off x="2819806" y="1363019"/>
            <a:ext cx="288032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B4A54-E44A-1549-BAD0-907897E37A16}"/>
              </a:ext>
            </a:extLst>
          </p:cNvPr>
          <p:cNvSpPr txBox="1"/>
          <p:nvPr/>
        </p:nvSpPr>
        <p:spPr>
          <a:xfrm>
            <a:off x="3587892" y="1363019"/>
            <a:ext cx="288032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163F1-7062-0446-B57B-5F043EDB9B81}"/>
              </a:ext>
            </a:extLst>
          </p:cNvPr>
          <p:cNvSpPr txBox="1"/>
          <p:nvPr/>
        </p:nvSpPr>
        <p:spPr>
          <a:xfrm>
            <a:off x="4355978" y="1363019"/>
            <a:ext cx="288032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8959D-4541-024E-86FD-DB427367E4A0}"/>
              </a:ext>
            </a:extLst>
          </p:cNvPr>
          <p:cNvSpPr txBox="1"/>
          <p:nvPr/>
        </p:nvSpPr>
        <p:spPr>
          <a:xfrm>
            <a:off x="5124064" y="1363019"/>
            <a:ext cx="288032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18145-5295-FA4B-A926-AA4CD8E6DF6D}"/>
              </a:ext>
            </a:extLst>
          </p:cNvPr>
          <p:cNvSpPr txBox="1"/>
          <p:nvPr/>
        </p:nvSpPr>
        <p:spPr>
          <a:xfrm>
            <a:off x="5892150" y="1363019"/>
            <a:ext cx="288032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6B4CBF-46C4-A645-B0CD-FDDC69E3E0D8}"/>
              </a:ext>
            </a:extLst>
          </p:cNvPr>
          <p:cNvSpPr txBox="1"/>
          <p:nvPr/>
        </p:nvSpPr>
        <p:spPr>
          <a:xfrm>
            <a:off x="6660234" y="1363019"/>
            <a:ext cx="288032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42AC2-5BE4-654C-98AF-0C44829FC5AD}"/>
              </a:ext>
            </a:extLst>
          </p:cNvPr>
          <p:cNvSpPr txBox="1"/>
          <p:nvPr/>
        </p:nvSpPr>
        <p:spPr>
          <a:xfrm>
            <a:off x="4499992" y="980728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E81D4E5-4B29-694F-A274-81C1F4CF0D1C}"/>
              </a:ext>
            </a:extLst>
          </p:cNvPr>
          <p:cNvSpPr/>
          <p:nvPr/>
        </p:nvSpPr>
        <p:spPr bwMode="auto">
          <a:xfrm rot="16200000">
            <a:off x="4388785" y="-1209674"/>
            <a:ext cx="366431" cy="5040562"/>
          </a:xfrm>
          <a:prstGeom prst="rightBrace">
            <a:avLst>
              <a:gd name="adj1" fmla="val 8333"/>
              <a:gd name="adj2" fmla="val 48575"/>
            </a:avLst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8EBB71-8246-754A-B729-28BC6E860ED3}"/>
                  </a:ext>
                </a:extLst>
              </p:cNvPr>
              <p:cNvSpPr txBox="1"/>
              <p:nvPr/>
            </p:nvSpPr>
            <p:spPr>
              <a:xfrm>
                <a:off x="2045564" y="3284984"/>
                <a:ext cx="4110612" cy="880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8EBB71-8246-754A-B729-28BC6E860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564" y="3284984"/>
                <a:ext cx="4110612" cy="880049"/>
              </a:xfrm>
              <a:prstGeom prst="rect">
                <a:avLst/>
              </a:prstGeom>
              <a:blipFill>
                <a:blip r:embed="rId3"/>
                <a:stretch>
                  <a:fillRect l="-615" t="-52857" b="-6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065AF268-7624-0B4B-912C-FBFE0C5C0758}"/>
              </a:ext>
            </a:extLst>
          </p:cNvPr>
          <p:cNvSpPr/>
          <p:nvPr/>
        </p:nvSpPr>
        <p:spPr>
          <a:xfrm>
            <a:off x="65571" y="5885936"/>
            <a:ext cx="4362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90538" lvl="2" indent="-180975">
              <a:spcBef>
                <a:spcPct val="50000"/>
              </a:spcBef>
              <a:buChar char="•"/>
            </a:pPr>
            <a:r>
              <a:rPr lang="en-AU" i="1" dirty="0">
                <a:latin typeface="Times New Roman"/>
                <a:cs typeface="Times New Roman"/>
              </a:rPr>
              <a:t>sim(A,B) &gt; sim(A,C)</a:t>
            </a:r>
            <a:r>
              <a:rPr lang="en-AU" dirty="0"/>
              <a:t>, but not by much</a:t>
            </a:r>
          </a:p>
        </p:txBody>
      </p:sp>
    </p:spTree>
    <p:extLst>
      <p:ext uri="{BB962C8B-B14F-4D97-AF65-F5344CB8AC3E}">
        <p14:creationId xmlns:p14="http://schemas.microsoft.com/office/powerpoint/2010/main" val="2594225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Similar Users</a:t>
            </a:r>
            <a:br>
              <a:rPr lang="en-AU" dirty="0"/>
            </a:br>
            <a:r>
              <a:rPr lang="en-AU" dirty="0"/>
              <a:t>	-</a:t>
            </a:r>
            <a:r>
              <a:rPr lang="en-US" dirty="0"/>
              <a:t> treating as 0s? + Co-rated Item Set 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9497" y="3493502"/>
                <a:ext cx="8229600" cy="2376810"/>
              </a:xfrm>
            </p:spPr>
            <p:txBody>
              <a:bodyPr/>
              <a:lstStyle/>
              <a:p>
                <a:endParaRPr lang="pt-BR" dirty="0"/>
              </a:p>
              <a:p>
                <a:pPr lvl="1"/>
                <a:r>
                  <a:rPr lang="pt-BR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pt-BR" dirty="0"/>
                  <a:t>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index for item </a:t>
                </a:r>
                <a:endParaRPr lang="en-AU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rating </a:t>
                </a:r>
                <a:r>
                  <a:rPr lang="pt-BR" dirty="0" err="1"/>
                  <a:t>from</a:t>
                </a:r>
                <a:r>
                  <a:rPr lang="pt-BR" dirty="0"/>
                  <a:t> </a:t>
                </a:r>
                <a:r>
                  <a:rPr lang="pt-BR" dirty="0" err="1"/>
                  <a:t>user</a:t>
                </a:r>
                <a:r>
                  <a:rPr lang="pt-BR" dirty="0"/>
                  <a:t> </a:t>
                </a:r>
                <a:r>
                  <a:rPr lang="pt-B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pt-BR" dirty="0"/>
                  <a:t> </a:t>
                </a:r>
                <a:r>
                  <a:rPr lang="pt-BR" dirty="0" err="1"/>
                  <a:t>on</a:t>
                </a:r>
                <a:r>
                  <a:rPr lang="pt-BR" dirty="0"/>
                  <a:t> item </a:t>
                </a:r>
                <a:r>
                  <a:rPr lang="pt-BR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pt-BR" dirty="0"/>
                  <a:t>, </a:t>
                </a:r>
                <a:r>
                  <a:rPr lang="pt-BR" dirty="0" err="1"/>
                  <a:t>and</a:t>
                </a:r>
                <a:r>
                  <a:rPr lang="pt-BR" dirty="0"/>
                  <a:t> </a:t>
                </a:r>
                <a:r>
                  <a:rPr lang="pt-BR" dirty="0" err="1"/>
                  <a:t>similarly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is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rating </a:t>
                </a:r>
                <a:r>
                  <a:rPr lang="pt-BR" dirty="0" err="1"/>
                  <a:t>from</a:t>
                </a:r>
                <a:r>
                  <a:rPr lang="pt-BR" dirty="0"/>
                  <a:t> </a:t>
                </a:r>
                <a:r>
                  <a:rPr lang="pt-BR" dirty="0" err="1"/>
                  <a:t>user</a:t>
                </a:r>
                <a:r>
                  <a:rPr lang="pt-BR" dirty="0"/>
                  <a:t> </a:t>
                </a:r>
                <a:r>
                  <a:rPr lang="pt-BR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dirty="0"/>
                  <a:t> </a:t>
                </a:r>
                <a:r>
                  <a:rPr lang="pt-BR" dirty="0" err="1"/>
                  <a:t>on</a:t>
                </a:r>
                <a:r>
                  <a:rPr lang="pt-BR" dirty="0"/>
                  <a:t> item </a:t>
                </a:r>
                <a:r>
                  <a:rPr lang="pt-BR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pt-BR" dirty="0"/>
                  <a:t>;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=4,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=5,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=2,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pt-BR" dirty="0"/>
              </a:p>
              <a:p>
                <a:r>
                  <a:rPr lang="pt-BR" dirty="0" err="1"/>
                  <a:t>If</a:t>
                </a:r>
                <a:r>
                  <a:rPr lang="pt-BR" dirty="0"/>
                  <a:t> </a:t>
                </a:r>
                <a:r>
                  <a:rPr lang="pt-BR" dirty="0" err="1">
                    <a:solidFill>
                      <a:srgbClr val="FF0000"/>
                    </a:solidFill>
                  </a:rPr>
                  <a:t>missing</a:t>
                </a:r>
                <a:r>
                  <a:rPr lang="pt-BR" dirty="0">
                    <a:solidFill>
                      <a:srgbClr val="FF0000"/>
                    </a:solidFill>
                  </a:rPr>
                  <a:t> values are </a:t>
                </a:r>
                <a:r>
                  <a:rPr lang="pt-BR" dirty="0" err="1">
                    <a:solidFill>
                      <a:srgbClr val="FF0000"/>
                    </a:solidFill>
                  </a:rPr>
                  <a:t>treated</a:t>
                </a:r>
                <a:r>
                  <a:rPr lang="pt-BR" dirty="0">
                    <a:solidFill>
                      <a:srgbClr val="FF0000"/>
                    </a:solidFill>
                  </a:rPr>
                  <a:t> as zero</a:t>
                </a:r>
              </a:p>
              <a:p>
                <a:pPr marL="490538" lvl="2" indent="-180975">
                  <a:spcBef>
                    <a:spcPct val="50000"/>
                  </a:spcBef>
                  <a:buChar char="•"/>
                </a:pPr>
                <a:r>
                  <a:rPr lang="en-AU" i="1" dirty="0">
                    <a:latin typeface="Times New Roman"/>
                    <a:ea typeface="+mn-ea"/>
                    <a:cs typeface="Times New Roman"/>
                  </a:rPr>
                  <a:t>sim(A,B) = 1, sim(A,C) = 0.61; </a:t>
                </a:r>
              </a:p>
              <a:p>
                <a:pPr marL="490538" lvl="2" indent="-180975">
                  <a:spcBef>
                    <a:spcPct val="50000"/>
                  </a:spcBef>
                  <a:buChar char="•"/>
                </a:pPr>
                <a:r>
                  <a:rPr lang="en-AU" i="1" dirty="0">
                    <a:latin typeface="Times New Roman"/>
                    <a:ea typeface="+mn-ea"/>
                    <a:cs typeface="Times New Roman"/>
                  </a:rPr>
                  <a:t>sim(A,B) &gt; sim(A,C)</a:t>
                </a:r>
                <a:r>
                  <a:rPr lang="en-AU" dirty="0"/>
                  <a:t>, but still not by much</a:t>
                </a:r>
              </a:p>
              <a:p>
                <a:r>
                  <a:rPr lang="en-AU" dirty="0">
                    <a:solidFill>
                      <a:srgbClr val="FF0000"/>
                    </a:solidFill>
                  </a:rPr>
                  <a:t>Problem: </a:t>
                </a:r>
                <a:r>
                  <a:rPr lang="en-AU" dirty="0">
                    <a:solidFill>
                      <a:srgbClr val="0000FF"/>
                    </a:solidFill>
                  </a:rPr>
                  <a:t>treats missing ratings as negative, and </a:t>
                </a:r>
                <a:r>
                  <a:rPr lang="en-AU" dirty="0" err="1">
                    <a:solidFill>
                      <a:srgbClr val="0000FF"/>
                    </a:solidFill>
                  </a:rPr>
                  <a:t>mixs</a:t>
                </a:r>
                <a:r>
                  <a:rPr lang="en-AU" dirty="0">
                    <a:solidFill>
                      <a:srgbClr val="0000FF"/>
                    </a:solidFill>
                  </a:rPr>
                  <a:t> </a:t>
                </a:r>
                <a:r>
                  <a:rPr lang="en-AU" dirty="0">
                    <a:solidFill>
                      <a:srgbClr val="FF0000"/>
                    </a:solidFill>
                  </a:rPr>
                  <a:t>tough</a:t>
                </a:r>
                <a:r>
                  <a:rPr lang="en-AU" dirty="0">
                    <a:solidFill>
                      <a:srgbClr val="0000FF"/>
                    </a:solidFill>
                  </a:rPr>
                  <a:t> and </a:t>
                </a:r>
                <a:r>
                  <a:rPr lang="en-AU" dirty="0">
                    <a:solidFill>
                      <a:srgbClr val="FF0000"/>
                    </a:solidFill>
                  </a:rPr>
                  <a:t>easy</a:t>
                </a:r>
                <a:r>
                  <a:rPr lang="en-AU" dirty="0">
                    <a:solidFill>
                      <a:srgbClr val="0000FF"/>
                    </a:solidFill>
                  </a:rPr>
                  <a:t> </a:t>
                </a:r>
                <a:r>
                  <a:rPr lang="en-AU" dirty="0" err="1">
                    <a:solidFill>
                      <a:srgbClr val="0000FF"/>
                    </a:solidFill>
                  </a:rPr>
                  <a:t>raters</a:t>
                </a:r>
                <a:endParaRPr lang="en-AU" dirty="0">
                  <a:solidFill>
                    <a:srgbClr val="0000FF"/>
                  </a:solidFill>
                </a:endParaRPr>
              </a:p>
              <a:p>
                <a:endParaRPr lang="en-AU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497" y="3493502"/>
                <a:ext cx="8229600" cy="2376810"/>
              </a:xfrm>
              <a:blipFill>
                <a:blip r:embed="rId3"/>
                <a:stretch>
                  <a:fillRect l="-462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93824"/>
            <a:ext cx="6161340" cy="171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572000" y="653637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https://</a:t>
            </a:r>
            <a:r>
              <a:rPr lang="en-US" altLang="zh-CN" sz="1200" dirty="0" err="1">
                <a:solidFill>
                  <a:schemeClr val="bg1"/>
                </a:solidFill>
              </a:rPr>
              <a:t>www.youtube.com</a:t>
            </a:r>
            <a:r>
              <a:rPr lang="en-US" altLang="zh-CN" sz="1200" dirty="0">
                <a:solidFill>
                  <a:schemeClr val="bg1"/>
                </a:solidFill>
              </a:rPr>
              <a:t>/</a:t>
            </a:r>
            <a:r>
              <a:rPr lang="en-US" altLang="zh-CN" sz="1200" dirty="0" err="1">
                <a:solidFill>
                  <a:schemeClr val="bg1"/>
                </a:solidFill>
              </a:rPr>
              <a:t>watch?v</a:t>
            </a:r>
            <a:r>
              <a:rPr lang="en-US" altLang="zh-CN" sz="1200" dirty="0">
                <a:solidFill>
                  <a:schemeClr val="bg1"/>
                </a:solidFill>
              </a:rPr>
              <a:t>=h9gpufJFF-0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FFC12B-DA8A-9B4E-88D0-8924CA6F34BE}"/>
                  </a:ext>
                </a:extLst>
              </p:cNvPr>
              <p:cNvSpPr txBox="1"/>
              <p:nvPr/>
            </p:nvSpPr>
            <p:spPr>
              <a:xfrm>
                <a:off x="2647551" y="3076303"/>
                <a:ext cx="7685630" cy="902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)∩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m:rPr>
                                      <m:brk m:alnAt="9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)∩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m:rPr>
                                      <m:brk m:alnAt="9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)∩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FFC12B-DA8A-9B4E-88D0-8924CA6F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551" y="3076303"/>
                <a:ext cx="7685630" cy="902876"/>
              </a:xfrm>
              <a:prstGeom prst="rect">
                <a:avLst/>
              </a:prstGeom>
              <a:blipFill>
                <a:blip r:embed="rId5"/>
                <a:stretch>
                  <a:fillRect t="-51389" b="-5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90AF565-AAE2-7F4C-BAA6-0C1E5D5DE62A}"/>
              </a:ext>
            </a:extLst>
          </p:cNvPr>
          <p:cNvSpPr txBox="1"/>
          <p:nvPr/>
        </p:nvSpPr>
        <p:spPr>
          <a:xfrm>
            <a:off x="2051720" y="1363019"/>
            <a:ext cx="288032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BB21D-3940-6345-BB99-A6E39F1CD44E}"/>
              </a:ext>
            </a:extLst>
          </p:cNvPr>
          <p:cNvSpPr txBox="1"/>
          <p:nvPr/>
        </p:nvSpPr>
        <p:spPr>
          <a:xfrm>
            <a:off x="2819806" y="1363019"/>
            <a:ext cx="288032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5F9D9-809D-0B43-8844-C322A0881ED4}"/>
              </a:ext>
            </a:extLst>
          </p:cNvPr>
          <p:cNvSpPr txBox="1"/>
          <p:nvPr/>
        </p:nvSpPr>
        <p:spPr>
          <a:xfrm>
            <a:off x="3587892" y="1363019"/>
            <a:ext cx="288032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11F99-702F-484A-8E53-68612CA74653}"/>
              </a:ext>
            </a:extLst>
          </p:cNvPr>
          <p:cNvSpPr txBox="1"/>
          <p:nvPr/>
        </p:nvSpPr>
        <p:spPr>
          <a:xfrm>
            <a:off x="4355978" y="1363019"/>
            <a:ext cx="288032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4A354-65D1-0240-B189-430722E5D06A}"/>
              </a:ext>
            </a:extLst>
          </p:cNvPr>
          <p:cNvSpPr txBox="1"/>
          <p:nvPr/>
        </p:nvSpPr>
        <p:spPr>
          <a:xfrm>
            <a:off x="5124064" y="1363019"/>
            <a:ext cx="288032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1F813-BD4D-FF4B-956F-12F40F386053}"/>
              </a:ext>
            </a:extLst>
          </p:cNvPr>
          <p:cNvSpPr txBox="1"/>
          <p:nvPr/>
        </p:nvSpPr>
        <p:spPr>
          <a:xfrm>
            <a:off x="5892150" y="1363019"/>
            <a:ext cx="288032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CE76FB-03FF-9A45-81BD-82234FF82514}"/>
              </a:ext>
            </a:extLst>
          </p:cNvPr>
          <p:cNvSpPr txBox="1"/>
          <p:nvPr/>
        </p:nvSpPr>
        <p:spPr>
          <a:xfrm>
            <a:off x="6660234" y="1363019"/>
            <a:ext cx="288032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4D5E19-035A-B446-AD32-B149D6FBFA12}"/>
              </a:ext>
            </a:extLst>
          </p:cNvPr>
          <p:cNvSpPr txBox="1"/>
          <p:nvPr/>
        </p:nvSpPr>
        <p:spPr>
          <a:xfrm>
            <a:off x="4499992" y="980728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9FBB873-EBE6-D54C-9F93-A34DA414BEB1}"/>
              </a:ext>
            </a:extLst>
          </p:cNvPr>
          <p:cNvSpPr/>
          <p:nvPr/>
        </p:nvSpPr>
        <p:spPr bwMode="auto">
          <a:xfrm rot="16200000">
            <a:off x="4388785" y="-1209674"/>
            <a:ext cx="366431" cy="5040562"/>
          </a:xfrm>
          <a:prstGeom prst="rightBrace">
            <a:avLst>
              <a:gd name="adj1" fmla="val 8333"/>
              <a:gd name="adj2" fmla="val 48575"/>
            </a:avLst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DCE3BA-E71B-9445-A2EF-D278C521F801}"/>
                  </a:ext>
                </a:extLst>
              </p:cNvPr>
              <p:cNvSpPr txBox="1"/>
              <p:nvPr/>
            </p:nvSpPr>
            <p:spPr>
              <a:xfrm>
                <a:off x="559151" y="3076304"/>
                <a:ext cx="4110612" cy="880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DCE3BA-E71B-9445-A2EF-D278C521F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51" y="3076304"/>
                <a:ext cx="4110612" cy="880049"/>
              </a:xfrm>
              <a:prstGeom prst="rect">
                <a:avLst/>
              </a:prstGeom>
              <a:blipFill>
                <a:blip r:embed="rId6"/>
                <a:stretch>
                  <a:fillRect l="-615" t="-52113" b="-60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537539C-6C06-3343-A53C-886B5894EC6A}"/>
              </a:ext>
            </a:extLst>
          </p:cNvPr>
          <p:cNvSpPr/>
          <p:nvPr/>
        </p:nvSpPr>
        <p:spPr bwMode="auto">
          <a:xfrm>
            <a:off x="7072917" y="2374290"/>
            <a:ext cx="1881103" cy="398132"/>
          </a:xfrm>
          <a:prstGeom prst="wedgeRoundRectCallout">
            <a:avLst>
              <a:gd name="adj1" fmla="val -87816"/>
              <a:gd name="adj2" fmla="val 142177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cs typeface="Arial" charset="0"/>
              </a:rPr>
              <a:t>Co-rated item set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5AF28E40-1DD1-D34B-AC01-EFEE9534F962}"/>
              </a:ext>
            </a:extLst>
          </p:cNvPr>
          <p:cNvSpPr/>
          <p:nvPr/>
        </p:nvSpPr>
        <p:spPr bwMode="auto">
          <a:xfrm>
            <a:off x="4572000" y="4867294"/>
            <a:ext cx="4382020" cy="627688"/>
          </a:xfrm>
          <a:prstGeom prst="wedgeRoundRectCallout">
            <a:avLst>
              <a:gd name="adj1" fmla="val -68798"/>
              <a:gd name="adj2" fmla="val 45706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0000"/>
                </a:solidFill>
                <a:latin typeface="Arial" charset="0"/>
                <a:cs typeface="Arial" charset="0"/>
              </a:rPr>
              <a:t>e.g. sim(A, C) = (5*2 + 1* 4)/(sqrt(25 + 1) sqrt(4 + 16)) = 0.6139406, which is around 0.61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42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Similar Users</a:t>
            </a:r>
            <a:br>
              <a:rPr lang="en-AU" dirty="0"/>
            </a:br>
            <a:r>
              <a:rPr lang="en-AU" dirty="0"/>
              <a:t>	-</a:t>
            </a:r>
            <a:r>
              <a:rPr lang="en-AU" dirty="0" err="1"/>
              <a:t>Centered</a:t>
            </a:r>
            <a:r>
              <a:rPr lang="en-AU" dirty="0"/>
              <a:t> Cosine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Normalize ratings by subtracting row mean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70"/>
          <a:stretch/>
        </p:blipFill>
        <p:spPr bwMode="auto">
          <a:xfrm>
            <a:off x="1187623" y="1988840"/>
            <a:ext cx="6254829" cy="1615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46"/>
          <a:stretch/>
        </p:blipFill>
        <p:spPr bwMode="auto">
          <a:xfrm>
            <a:off x="1187624" y="3789040"/>
            <a:ext cx="6254829" cy="1724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7277343" y="2305718"/>
            <a:ext cx="118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dirty="0">
                <a:solidFill>
                  <a:srgbClr val="0000FF"/>
                </a:solidFill>
              </a:rPr>
              <a:t>(4+5+1)/3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77343" y="2585753"/>
            <a:ext cx="118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dirty="0">
                <a:solidFill>
                  <a:srgbClr val="0000FF"/>
                </a:solidFill>
              </a:rPr>
              <a:t>(5+5+4)/3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77343" y="2899364"/>
            <a:ext cx="118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dirty="0">
                <a:solidFill>
                  <a:srgbClr val="0000FF"/>
                </a:solidFill>
              </a:rPr>
              <a:t>(2+4+5)/3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77343" y="3212976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dirty="0">
                <a:solidFill>
                  <a:srgbClr val="0000FF"/>
                </a:solidFill>
              </a:rPr>
              <a:t>(3+3)/2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72000" y="657279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https://</a:t>
            </a:r>
            <a:r>
              <a:rPr lang="en-US" altLang="zh-CN" sz="1200" dirty="0" err="1">
                <a:solidFill>
                  <a:schemeClr val="bg1"/>
                </a:solidFill>
              </a:rPr>
              <a:t>www.youtube.com</a:t>
            </a:r>
            <a:r>
              <a:rPr lang="en-US" altLang="zh-CN" sz="1200" dirty="0">
                <a:solidFill>
                  <a:schemeClr val="bg1"/>
                </a:solidFill>
              </a:rPr>
              <a:t>/</a:t>
            </a:r>
            <a:r>
              <a:rPr lang="en-US" altLang="zh-CN" sz="1200" dirty="0" err="1">
                <a:solidFill>
                  <a:schemeClr val="bg1"/>
                </a:solidFill>
              </a:rPr>
              <a:t>watch?v</a:t>
            </a:r>
            <a:r>
              <a:rPr lang="en-US" altLang="zh-CN" sz="1200" dirty="0">
                <a:solidFill>
                  <a:schemeClr val="bg1"/>
                </a:solidFill>
              </a:rPr>
              <a:t>=h9gpufJFF-0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A28FD1-BB0E-684F-9A40-FD5E65E261ED}"/>
                  </a:ext>
                </a:extLst>
              </p:cNvPr>
              <p:cNvSpPr txBox="1"/>
              <p:nvPr/>
            </p:nvSpPr>
            <p:spPr>
              <a:xfrm>
                <a:off x="652985" y="5557837"/>
                <a:ext cx="7685630" cy="902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)∩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m:rPr>
                                      <m:brk m:alnAt="9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)∩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AU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m:rPr>
                                      <m:brk m:alnAt="9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)∩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AU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A28FD1-BB0E-684F-9A40-FD5E65E26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85" y="5557837"/>
                <a:ext cx="7685630" cy="902876"/>
              </a:xfrm>
              <a:prstGeom prst="rect">
                <a:avLst/>
              </a:prstGeom>
              <a:blipFill>
                <a:blip r:embed="rId4"/>
                <a:stretch>
                  <a:fillRect t="-52778" b="-5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8ADDC2-903C-A849-B1F4-4EDDA45321C7}"/>
              </a:ext>
            </a:extLst>
          </p:cNvPr>
          <p:cNvCxnSpPr>
            <a:endCxn id="6" idx="1"/>
          </p:cNvCxnSpPr>
          <p:nvPr/>
        </p:nvCxnSpPr>
        <p:spPr bwMode="auto">
          <a:xfrm flipV="1">
            <a:off x="5508104" y="2490384"/>
            <a:ext cx="1769239" cy="3067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04FEDE-0781-684C-9B92-DAAB801B8694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6323338" y="2770419"/>
            <a:ext cx="954005" cy="2809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81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Similar Users</a:t>
            </a:r>
            <a:br>
              <a:rPr lang="en-AU" dirty="0"/>
            </a:br>
            <a:r>
              <a:rPr lang="en-AU" dirty="0"/>
              <a:t>	-</a:t>
            </a:r>
            <a:r>
              <a:rPr lang="en-AU" dirty="0" err="1"/>
              <a:t>Centered</a:t>
            </a:r>
            <a:r>
              <a:rPr lang="en-AU" dirty="0"/>
              <a:t> Cosine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717032"/>
            <a:ext cx="8229600" cy="2448818"/>
          </a:xfrm>
        </p:spPr>
        <p:txBody>
          <a:bodyPr/>
          <a:lstStyle/>
          <a:p>
            <a:r>
              <a:rPr lang="en-AU" i="1" dirty="0">
                <a:latin typeface="Times New Roman"/>
                <a:cs typeface="Times New Roman"/>
              </a:rPr>
              <a:t>sim(A,B) = cos(A, B) = 1</a:t>
            </a:r>
          </a:p>
          <a:p>
            <a:r>
              <a:rPr lang="en-AU" i="1" dirty="0">
                <a:latin typeface="Times New Roman"/>
                <a:cs typeface="Times New Roman"/>
              </a:rPr>
              <a:t>sim(A, C) = -0.73</a:t>
            </a:r>
          </a:p>
          <a:p>
            <a:r>
              <a:rPr lang="en-AU" i="1" dirty="0">
                <a:latin typeface="Times New Roman"/>
                <a:cs typeface="Times New Roman"/>
              </a:rPr>
              <a:t>sim(A,B) &gt; sim(A,C)</a:t>
            </a:r>
          </a:p>
          <a:p>
            <a:r>
              <a:rPr lang="en-AU" dirty="0"/>
              <a:t>Captures intuition better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Missing ratings treated as "average”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Handles "tough </a:t>
            </a:r>
            <a:r>
              <a:rPr lang="en-AU" dirty="0" err="1">
                <a:solidFill>
                  <a:srgbClr val="FF0000"/>
                </a:solidFill>
              </a:rPr>
              <a:t>raters</a:t>
            </a:r>
            <a:r>
              <a:rPr lang="en-AU" dirty="0">
                <a:solidFill>
                  <a:srgbClr val="FF0000"/>
                </a:solidFill>
              </a:rPr>
              <a:t>" and "easy </a:t>
            </a:r>
            <a:r>
              <a:rPr lang="en-AU" dirty="0" err="1">
                <a:solidFill>
                  <a:srgbClr val="FF0000"/>
                </a:solidFill>
              </a:rPr>
              <a:t>raters</a:t>
            </a:r>
            <a:r>
              <a:rPr lang="en-AU" dirty="0">
                <a:solidFill>
                  <a:srgbClr val="FF0000"/>
                </a:solidFill>
              </a:rPr>
              <a:t>“</a:t>
            </a:r>
          </a:p>
          <a:p>
            <a:r>
              <a:rPr lang="en-AU" dirty="0"/>
              <a:t>Also known as “</a:t>
            </a:r>
            <a:r>
              <a:rPr lang="en-AU" dirty="0">
                <a:solidFill>
                  <a:srgbClr val="0000FF"/>
                </a:solidFill>
              </a:rPr>
              <a:t>Pearson Correlation Coefficient (PCC)</a:t>
            </a:r>
            <a:r>
              <a:rPr lang="en-AU" dirty="0"/>
              <a:t>”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73"/>
          <a:stretch/>
        </p:blipFill>
        <p:spPr bwMode="auto">
          <a:xfrm>
            <a:off x="1331640" y="1700808"/>
            <a:ext cx="6480720" cy="1670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572000" y="657279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https://</a:t>
            </a:r>
            <a:r>
              <a:rPr lang="en-US" altLang="zh-CN" sz="1200" dirty="0" err="1">
                <a:solidFill>
                  <a:schemeClr val="bg1"/>
                </a:solidFill>
              </a:rPr>
              <a:t>www.youtube.com</a:t>
            </a:r>
            <a:r>
              <a:rPr lang="en-US" altLang="zh-CN" sz="1200" dirty="0">
                <a:solidFill>
                  <a:schemeClr val="bg1"/>
                </a:solidFill>
              </a:rPr>
              <a:t>/</a:t>
            </a:r>
            <a:r>
              <a:rPr lang="en-US" altLang="zh-CN" sz="1200" dirty="0" err="1">
                <a:solidFill>
                  <a:schemeClr val="bg1"/>
                </a:solidFill>
              </a:rPr>
              <a:t>watch?v</a:t>
            </a:r>
            <a:r>
              <a:rPr lang="en-US" altLang="zh-CN" sz="1200" dirty="0">
                <a:solidFill>
                  <a:schemeClr val="bg1"/>
                </a:solidFill>
              </a:rPr>
              <a:t>=h9gpufJFF-0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053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Similar Users</a:t>
            </a:r>
            <a:br>
              <a:rPr lang="en-AU" dirty="0"/>
            </a:br>
            <a:r>
              <a:rPr lang="en-AU" dirty="0"/>
              <a:t>	-Co-rated Item Set in </a:t>
            </a:r>
            <a:r>
              <a:rPr lang="en-AU" dirty="0" err="1"/>
              <a:t>Centered</a:t>
            </a:r>
            <a:r>
              <a:rPr lang="en-AU" dirty="0"/>
              <a:t> Cosine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536603"/>
            <a:ext cx="8229600" cy="2448818"/>
          </a:xfrm>
        </p:spPr>
        <p:txBody>
          <a:bodyPr/>
          <a:lstStyle/>
          <a:p>
            <a:r>
              <a:rPr lang="en-AU" i="1" dirty="0">
                <a:latin typeface="Times New Roman"/>
                <a:cs typeface="Times New Roman"/>
              </a:rPr>
              <a:t>sim(A,B) = cos(A, B) = 1</a:t>
            </a:r>
          </a:p>
          <a:p>
            <a:r>
              <a:rPr lang="en-AU" i="1" dirty="0">
                <a:latin typeface="Times New Roman"/>
                <a:cs typeface="Times New Roman"/>
              </a:rPr>
              <a:t>sim(A, C) = -0.73</a:t>
            </a:r>
          </a:p>
          <a:p>
            <a:r>
              <a:rPr lang="en-AU" i="1" dirty="0">
                <a:latin typeface="Times New Roman"/>
                <a:cs typeface="Times New Roman"/>
              </a:rPr>
              <a:t>sim(A,B) &gt; sim(A,C)</a:t>
            </a:r>
          </a:p>
          <a:p>
            <a:r>
              <a:rPr lang="en-AU" dirty="0"/>
              <a:t>If the size of co-rated item set is too small, the corresponding similarity is not reliable. Thus, significance weighting is introduced: </a:t>
            </a:r>
          </a:p>
          <a:p>
            <a:endParaRPr lang="en-AU" dirty="0"/>
          </a:p>
          <a:p>
            <a:pPr lvl="1"/>
            <a:endParaRPr lang="en-AU" dirty="0"/>
          </a:p>
          <a:p>
            <a:pPr lvl="1"/>
            <a:r>
              <a:rPr lang="en-AU" dirty="0"/>
              <a:t>where      is a pre-defined a parameter.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73"/>
          <a:stretch/>
        </p:blipFill>
        <p:spPr bwMode="auto">
          <a:xfrm>
            <a:off x="1331640" y="1700808"/>
            <a:ext cx="6480720" cy="1670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572000" y="652534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https://</a:t>
            </a:r>
            <a:r>
              <a:rPr lang="en-US" altLang="zh-CN" sz="1200" dirty="0" err="1">
                <a:solidFill>
                  <a:schemeClr val="bg1"/>
                </a:solidFill>
              </a:rPr>
              <a:t>www.youtube.com</a:t>
            </a:r>
            <a:r>
              <a:rPr lang="en-US" altLang="zh-CN" sz="1200" dirty="0">
                <a:solidFill>
                  <a:schemeClr val="bg1"/>
                </a:solidFill>
              </a:rPr>
              <a:t>/</a:t>
            </a:r>
            <a:r>
              <a:rPr lang="en-US" altLang="zh-CN" sz="1200" dirty="0" err="1">
                <a:solidFill>
                  <a:schemeClr val="bg1"/>
                </a:solidFill>
              </a:rPr>
              <a:t>watch?v</a:t>
            </a:r>
            <a:r>
              <a:rPr lang="en-US" altLang="zh-CN" sz="1200" dirty="0">
                <a:solidFill>
                  <a:schemeClr val="bg1"/>
                </a:solidFill>
              </a:rPr>
              <a:t>=h9gpufJFF-0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F04158-511E-D444-994F-8EE55A792DB5}"/>
                  </a:ext>
                </a:extLst>
              </p:cNvPr>
              <p:cNvSpPr txBox="1"/>
              <p:nvPr/>
            </p:nvSpPr>
            <p:spPr>
              <a:xfrm>
                <a:off x="2051720" y="3789040"/>
                <a:ext cx="7685630" cy="902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)∩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m:rPr>
                                      <m:brk m:alnAt="9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)∩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AU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m:rPr>
                                      <m:brk m:alnAt="9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)∩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AU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F04158-511E-D444-994F-8EE55A792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3789040"/>
                <a:ext cx="7685630" cy="902876"/>
              </a:xfrm>
              <a:prstGeom prst="rect">
                <a:avLst/>
              </a:prstGeom>
              <a:blipFill>
                <a:blip r:embed="rId4"/>
                <a:stretch>
                  <a:fillRect t="-51389" b="-5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79BFDF-ED15-364F-8997-C987AC65A682}"/>
                  </a:ext>
                </a:extLst>
              </p:cNvPr>
              <p:cNvSpPr txBox="1"/>
              <p:nvPr/>
            </p:nvSpPr>
            <p:spPr>
              <a:xfrm>
                <a:off x="1331640" y="5485802"/>
                <a:ext cx="6552728" cy="5808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9"/>
                                        </m:r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∩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sim</m:t>
                      </m:r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79BFDF-ED15-364F-8997-C987AC65A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5485802"/>
                <a:ext cx="6552728" cy="580865"/>
              </a:xfrm>
              <a:prstGeom prst="rect">
                <a:avLst/>
              </a:prstGeom>
              <a:blipFill>
                <a:blip r:embed="rId5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CE6C1D5-09CA-BA4A-9B7F-2D79D2F41E10}"/>
                  </a:ext>
                </a:extLst>
              </p:cNvPr>
              <p:cNvSpPr/>
              <p:nvPr/>
            </p:nvSpPr>
            <p:spPr>
              <a:xfrm>
                <a:off x="1619672" y="6118128"/>
                <a:ext cx="3768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CE6C1D5-09CA-BA4A-9B7F-2D79D2F41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6118128"/>
                <a:ext cx="37683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57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Rating Predictions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00163"/>
            <a:ext cx="4263008" cy="4865687"/>
          </a:xfrm>
        </p:spPr>
        <p:txBody>
          <a:bodyPr/>
          <a:lstStyle/>
          <a:p>
            <a:r>
              <a:rPr lang="en-AU" dirty="0"/>
              <a:t>Let </a:t>
            </a:r>
            <a:r>
              <a:rPr lang="en-AU" i="1" dirty="0" err="1">
                <a:latin typeface="Times New Roman"/>
                <a:cs typeface="Times New Roman"/>
              </a:rPr>
              <a:t>r</a:t>
            </a:r>
            <a:r>
              <a:rPr lang="en-AU" i="1" baseline="-25000" dirty="0" err="1">
                <a:latin typeface="Times New Roman"/>
                <a:cs typeface="Times New Roman"/>
              </a:rPr>
              <a:t>x</a:t>
            </a:r>
            <a:r>
              <a:rPr lang="en-AU" dirty="0"/>
              <a:t> be the vector of user </a:t>
            </a:r>
            <a:r>
              <a:rPr lang="en-AU" i="1" dirty="0">
                <a:latin typeface="Times New Roman"/>
                <a:cs typeface="Times New Roman"/>
              </a:rPr>
              <a:t>x</a:t>
            </a:r>
            <a:r>
              <a:rPr lang="en-AU" dirty="0"/>
              <a:t>'s ratings</a:t>
            </a:r>
          </a:p>
          <a:p>
            <a:r>
              <a:rPr lang="en-AU" dirty="0"/>
              <a:t>let </a:t>
            </a:r>
            <a:r>
              <a:rPr lang="en-AU" i="1" dirty="0">
                <a:latin typeface="Times New Roman"/>
                <a:cs typeface="Times New Roman"/>
              </a:rPr>
              <a:t>S(x)</a:t>
            </a:r>
            <a:r>
              <a:rPr lang="en-AU" dirty="0"/>
              <a:t> be the set of </a:t>
            </a:r>
            <a:r>
              <a:rPr lang="en-AU" i="1" dirty="0">
                <a:latin typeface="Times New Roman"/>
                <a:cs typeface="Times New Roman"/>
              </a:rPr>
              <a:t>k </a:t>
            </a:r>
            <a:r>
              <a:rPr lang="en-AU" dirty="0"/>
              <a:t>users most similar to </a:t>
            </a:r>
            <a:r>
              <a:rPr lang="en-AU" i="1" dirty="0">
                <a:latin typeface="Times New Roman"/>
                <a:cs typeface="Times New Roman"/>
              </a:rPr>
              <a:t>x</a:t>
            </a:r>
            <a:r>
              <a:rPr lang="en-AU" dirty="0"/>
              <a:t> who have also rated item </a:t>
            </a:r>
            <a:r>
              <a:rPr lang="en-AU" i="1" dirty="0">
                <a:latin typeface="Times New Roman"/>
                <a:cs typeface="Times New Roman"/>
              </a:rPr>
              <a:t>i</a:t>
            </a:r>
          </a:p>
          <a:p>
            <a:pPr lvl="1"/>
            <a:r>
              <a:rPr lang="en-AU" i="1" dirty="0">
                <a:latin typeface="Times New Roman"/>
                <a:cs typeface="Times New Roman"/>
              </a:rPr>
              <a:t>S(x) = {u2, u3}</a:t>
            </a:r>
            <a:endParaRPr lang="en-AU" dirty="0"/>
          </a:p>
          <a:p>
            <a:r>
              <a:rPr lang="en-AU" dirty="0"/>
              <a:t>Prediction for users </a:t>
            </a:r>
            <a:r>
              <a:rPr lang="en-AU" i="1" dirty="0">
                <a:latin typeface="Times New Roman"/>
                <a:cs typeface="Times New Roman"/>
              </a:rPr>
              <a:t>x</a:t>
            </a:r>
            <a:r>
              <a:rPr lang="en-AU" dirty="0"/>
              <a:t> and item </a:t>
            </a:r>
            <a:r>
              <a:rPr lang="en-AU" i="1" dirty="0" err="1">
                <a:latin typeface="Times New Roman"/>
                <a:cs typeface="Times New Roman"/>
              </a:rPr>
              <a:t>i</a:t>
            </a:r>
            <a:endParaRPr lang="en-AU" dirty="0"/>
          </a:p>
          <a:p>
            <a:pPr lvl="1"/>
            <a:r>
              <a:rPr lang="en-AU" dirty="0">
                <a:solidFill>
                  <a:srgbClr val="0000FF"/>
                </a:solidFill>
              </a:rPr>
              <a:t>option 1: average rating in the neighbourhood; </a:t>
            </a:r>
          </a:p>
          <a:p>
            <a:pPr lvl="1"/>
            <a:r>
              <a:rPr lang="en-AU" dirty="0"/>
              <a:t>(        +        ) / 2 = </a:t>
            </a:r>
          </a:p>
          <a:p>
            <a:pPr lvl="1"/>
            <a:r>
              <a:rPr lang="en-AU" dirty="0">
                <a:solidFill>
                  <a:srgbClr val="0000FF"/>
                </a:solidFill>
              </a:rPr>
              <a:t>option 2: weighted average rating in the neighbourhood </a:t>
            </a:r>
          </a:p>
          <a:p>
            <a:pPr lvl="1"/>
            <a:r>
              <a:rPr lang="en-AU" altLang="zh-CN" dirty="0"/>
              <a:t>(2 *         + 2 *        ) / (2+2) = </a:t>
            </a:r>
          </a:p>
          <a:p>
            <a:pPr lvl="1"/>
            <a:r>
              <a:rPr lang="en-AU" altLang="zh-CN" dirty="0">
                <a:solidFill>
                  <a:srgbClr val="FF0000"/>
                </a:solidFill>
              </a:rPr>
              <a:t>Option 3: weight the </a:t>
            </a:r>
            <a:r>
              <a:rPr lang="en-AU" dirty="0">
                <a:solidFill>
                  <a:srgbClr val="FF0000"/>
                </a:solidFill>
              </a:rPr>
              <a:t>difference to the average rating by the corresponding similar users:</a:t>
            </a:r>
          </a:p>
          <a:p>
            <a:pPr lvl="1"/>
            <a:endParaRPr lang="en-AU" altLang="zh-CN" dirty="0"/>
          </a:p>
        </p:txBody>
      </p:sp>
      <p:pic>
        <p:nvPicPr>
          <p:cNvPr id="4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1" t="22533" r="33843" b="28216"/>
          <a:stretch/>
        </p:blipFill>
        <p:spPr>
          <a:xfrm>
            <a:off x="5220072" y="1628800"/>
            <a:ext cx="3089421" cy="2814713"/>
          </a:xfrm>
          <a:prstGeom prst="rect">
            <a:avLst/>
          </a:prstGeom>
        </p:spPr>
      </p:pic>
      <p:sp>
        <p:nvSpPr>
          <p:cNvPr id="5" name="TextBox 13"/>
          <p:cNvSpPr txBox="1"/>
          <p:nvPr/>
        </p:nvSpPr>
        <p:spPr>
          <a:xfrm>
            <a:off x="5096347" y="22256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u1</a:t>
            </a:r>
          </a:p>
        </p:txBody>
      </p:sp>
      <p:sp>
        <p:nvSpPr>
          <p:cNvPr id="6" name="TextBox 14"/>
          <p:cNvSpPr txBox="1"/>
          <p:nvPr/>
        </p:nvSpPr>
        <p:spPr>
          <a:xfrm>
            <a:off x="5096347" y="261183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u2</a:t>
            </a:r>
          </a:p>
        </p:txBody>
      </p:sp>
      <p:sp>
        <p:nvSpPr>
          <p:cNvPr id="7" name="TextBox 15"/>
          <p:cNvSpPr txBox="1"/>
          <p:nvPr/>
        </p:nvSpPr>
        <p:spPr>
          <a:xfrm>
            <a:off x="5096347" y="299806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u3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5096347" y="338429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u4</a:t>
            </a:r>
          </a:p>
        </p:txBody>
      </p:sp>
      <p:sp>
        <p:nvSpPr>
          <p:cNvPr id="9" name="TextBox 18"/>
          <p:cNvSpPr txBox="1"/>
          <p:nvPr/>
        </p:nvSpPr>
        <p:spPr>
          <a:xfrm>
            <a:off x="5096347" y="3770520"/>
            <a:ext cx="343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</a:p>
        </p:txBody>
      </p:sp>
      <p:graphicFrame>
        <p:nvGraphicFramePr>
          <p:cNvPr id="10" name="Table 19"/>
          <p:cNvGraphicFramePr>
            <a:graphicFrameLocks noGrp="1"/>
          </p:cNvGraphicFramePr>
          <p:nvPr/>
        </p:nvGraphicFramePr>
        <p:xfrm>
          <a:off x="5708498" y="4912174"/>
          <a:ext cx="2112568" cy="40647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47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20"/>
          <p:cNvSpPr txBox="1"/>
          <p:nvPr/>
        </p:nvSpPr>
        <p:spPr>
          <a:xfrm>
            <a:off x="5187465" y="4912174"/>
            <a:ext cx="343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12" name="TextBox 21"/>
          <p:cNvSpPr txBox="1"/>
          <p:nvPr/>
        </p:nvSpPr>
        <p:spPr>
          <a:xfrm>
            <a:off x="5757901" y="458510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u1</a:t>
            </a:r>
          </a:p>
        </p:txBody>
      </p:sp>
      <p:sp>
        <p:nvSpPr>
          <p:cNvPr id="13" name="TextBox 22"/>
          <p:cNvSpPr txBox="1"/>
          <p:nvPr/>
        </p:nvSpPr>
        <p:spPr>
          <a:xfrm>
            <a:off x="6261957" y="458510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u2</a:t>
            </a:r>
          </a:p>
        </p:txBody>
      </p:sp>
      <p:sp>
        <p:nvSpPr>
          <p:cNvPr id="14" name="TextBox 23"/>
          <p:cNvSpPr txBox="1"/>
          <p:nvPr/>
        </p:nvSpPr>
        <p:spPr>
          <a:xfrm>
            <a:off x="6838021" y="458510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u3</a:t>
            </a:r>
          </a:p>
        </p:txBody>
      </p:sp>
      <p:sp>
        <p:nvSpPr>
          <p:cNvPr id="15" name="TextBox 24"/>
          <p:cNvSpPr txBox="1"/>
          <p:nvPr/>
        </p:nvSpPr>
        <p:spPr>
          <a:xfrm>
            <a:off x="7414085" y="458510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64982" y="1517712"/>
            <a:ext cx="30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</a:p>
        </p:txBody>
      </p:sp>
      <p:pic>
        <p:nvPicPr>
          <p:cNvPr id="19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4" t="60709" r="39082" b="33085"/>
          <a:stretch/>
        </p:blipFill>
        <p:spPr>
          <a:xfrm>
            <a:off x="1043608" y="3717032"/>
            <a:ext cx="388985" cy="354700"/>
          </a:xfrm>
          <a:prstGeom prst="rect">
            <a:avLst/>
          </a:prstGeom>
        </p:spPr>
      </p:pic>
      <p:pic>
        <p:nvPicPr>
          <p:cNvPr id="20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4" t="60709" r="39082" b="33085"/>
          <a:stretch/>
        </p:blipFill>
        <p:spPr>
          <a:xfrm>
            <a:off x="1763688" y="3717032"/>
            <a:ext cx="388985" cy="354700"/>
          </a:xfrm>
          <a:prstGeom prst="rect">
            <a:avLst/>
          </a:prstGeom>
        </p:spPr>
      </p:pic>
      <p:pic>
        <p:nvPicPr>
          <p:cNvPr id="21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4" t="60709" r="39082" b="33085"/>
          <a:stretch/>
        </p:blipFill>
        <p:spPr>
          <a:xfrm>
            <a:off x="2843808" y="3717032"/>
            <a:ext cx="388985" cy="354700"/>
          </a:xfrm>
          <a:prstGeom prst="rect">
            <a:avLst/>
          </a:prstGeom>
        </p:spPr>
      </p:pic>
      <p:pic>
        <p:nvPicPr>
          <p:cNvPr id="22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4" t="60709" r="39082" b="33085"/>
          <a:stretch/>
        </p:blipFill>
        <p:spPr>
          <a:xfrm>
            <a:off x="1331640" y="4674773"/>
            <a:ext cx="388985" cy="354700"/>
          </a:xfrm>
          <a:prstGeom prst="rect">
            <a:avLst/>
          </a:prstGeom>
        </p:spPr>
      </p:pic>
      <p:pic>
        <p:nvPicPr>
          <p:cNvPr id="2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4" t="60709" r="39082" b="33085"/>
          <a:stretch/>
        </p:blipFill>
        <p:spPr>
          <a:xfrm>
            <a:off x="2411760" y="4674773"/>
            <a:ext cx="388985" cy="354700"/>
          </a:xfrm>
          <a:prstGeom prst="rect">
            <a:avLst/>
          </a:prstGeom>
        </p:spPr>
      </p:pic>
      <p:pic>
        <p:nvPicPr>
          <p:cNvPr id="24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4" t="60709" r="39082" b="33085"/>
          <a:stretch/>
        </p:blipFill>
        <p:spPr>
          <a:xfrm>
            <a:off x="4005538" y="4653136"/>
            <a:ext cx="388985" cy="3547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4833481" y="656001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/>
              <a:t>https://</a:t>
            </a:r>
            <a:r>
              <a:rPr lang="en-US" altLang="zh-CN" sz="1200" dirty="0" err="1"/>
              <a:t>www.youtube.com</a:t>
            </a:r>
            <a:r>
              <a:rPr lang="en-US" altLang="zh-CN" sz="1200" dirty="0"/>
              <a:t>/</a:t>
            </a:r>
            <a:r>
              <a:rPr lang="en-US" altLang="zh-CN" sz="1200" dirty="0" err="1"/>
              <a:t>watch?v</a:t>
            </a:r>
            <a:r>
              <a:rPr lang="en-US" altLang="zh-CN" sz="1200" dirty="0"/>
              <a:t>=h9gpufJFF-0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74B170-E269-C041-9ED2-2B2377734358}"/>
                  </a:ext>
                </a:extLst>
              </p:cNvPr>
              <p:cNvSpPr txBox="1"/>
              <p:nvPr/>
            </p:nvSpPr>
            <p:spPr>
              <a:xfrm>
                <a:off x="4297966" y="5843281"/>
                <a:ext cx="4074192" cy="661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𝑠𝑖𝑚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𝑠𝑖𝑚</m:t>
                              </m:r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74B170-E269-C041-9ED2-2B2377734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966" y="5843281"/>
                <a:ext cx="4074192" cy="661015"/>
              </a:xfrm>
              <a:prstGeom prst="rect">
                <a:avLst/>
              </a:prstGeom>
              <a:blipFill>
                <a:blip r:embed="rId4"/>
                <a:stretch>
                  <a:fillRect l="-311" t="-69811" r="-1553" b="-94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40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Rating Predictions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00163"/>
            <a:ext cx="4263008" cy="4865687"/>
          </a:xfrm>
        </p:spPr>
        <p:txBody>
          <a:bodyPr/>
          <a:lstStyle/>
          <a:p>
            <a:r>
              <a:rPr lang="en-AU" dirty="0"/>
              <a:t>Let </a:t>
            </a:r>
            <a:r>
              <a:rPr lang="en-AU" i="1" dirty="0" err="1">
                <a:latin typeface="Times New Roman"/>
                <a:cs typeface="Times New Roman"/>
              </a:rPr>
              <a:t>r</a:t>
            </a:r>
            <a:r>
              <a:rPr lang="en-AU" i="1" baseline="-25000" dirty="0" err="1">
                <a:latin typeface="Times New Roman"/>
                <a:cs typeface="Times New Roman"/>
              </a:rPr>
              <a:t>x</a:t>
            </a:r>
            <a:r>
              <a:rPr lang="en-AU" dirty="0"/>
              <a:t> be the vector of user </a:t>
            </a:r>
            <a:r>
              <a:rPr lang="en-AU" i="1" dirty="0">
                <a:latin typeface="Times New Roman"/>
                <a:cs typeface="Times New Roman"/>
              </a:rPr>
              <a:t>x</a:t>
            </a:r>
            <a:r>
              <a:rPr lang="en-AU" dirty="0"/>
              <a:t>'s ratings</a:t>
            </a:r>
          </a:p>
          <a:p>
            <a:r>
              <a:rPr lang="en-AU" dirty="0"/>
              <a:t>let </a:t>
            </a:r>
            <a:r>
              <a:rPr lang="en-AU" i="1" dirty="0">
                <a:latin typeface="Times New Roman"/>
                <a:cs typeface="Times New Roman"/>
              </a:rPr>
              <a:t>S(x)</a:t>
            </a:r>
            <a:r>
              <a:rPr lang="en-AU" dirty="0"/>
              <a:t> be the set of </a:t>
            </a:r>
            <a:r>
              <a:rPr lang="en-AU" i="1" dirty="0">
                <a:latin typeface="Times New Roman"/>
                <a:cs typeface="Times New Roman"/>
              </a:rPr>
              <a:t>k </a:t>
            </a:r>
            <a:r>
              <a:rPr lang="en-AU" dirty="0"/>
              <a:t>users most similar to </a:t>
            </a:r>
            <a:r>
              <a:rPr lang="en-AU" i="1" dirty="0">
                <a:latin typeface="Times New Roman"/>
                <a:cs typeface="Times New Roman"/>
              </a:rPr>
              <a:t>x</a:t>
            </a:r>
            <a:r>
              <a:rPr lang="en-AU" dirty="0"/>
              <a:t> who have also rated item </a:t>
            </a:r>
            <a:r>
              <a:rPr lang="en-AU" i="1" dirty="0">
                <a:latin typeface="Times New Roman"/>
                <a:cs typeface="Times New Roman"/>
              </a:rPr>
              <a:t>i</a:t>
            </a:r>
          </a:p>
          <a:p>
            <a:pPr lvl="1"/>
            <a:r>
              <a:rPr lang="en-AU" i="1" dirty="0">
                <a:latin typeface="Times New Roman"/>
                <a:cs typeface="Times New Roman"/>
              </a:rPr>
              <a:t>S(x) = {u2, u3}</a:t>
            </a:r>
            <a:endParaRPr lang="en-AU" dirty="0"/>
          </a:p>
          <a:p>
            <a:r>
              <a:rPr lang="en-AU" dirty="0"/>
              <a:t>Prediction for users </a:t>
            </a:r>
            <a:r>
              <a:rPr lang="en-AU" i="1" dirty="0">
                <a:latin typeface="Times New Roman"/>
                <a:cs typeface="Times New Roman"/>
              </a:rPr>
              <a:t>x</a:t>
            </a:r>
            <a:r>
              <a:rPr lang="en-AU" dirty="0"/>
              <a:t> and item </a:t>
            </a:r>
            <a:r>
              <a:rPr lang="en-AU" i="1" dirty="0" err="1">
                <a:latin typeface="Times New Roman"/>
                <a:cs typeface="Times New Roman"/>
              </a:rPr>
              <a:t>i</a:t>
            </a:r>
            <a:endParaRPr lang="en-AU" dirty="0"/>
          </a:p>
          <a:p>
            <a:pPr lvl="1"/>
            <a:r>
              <a:rPr lang="en-AU" altLang="zh-CN" dirty="0">
                <a:solidFill>
                  <a:srgbClr val="FF0000"/>
                </a:solidFill>
              </a:rPr>
              <a:t>Option 3: weight the </a:t>
            </a:r>
            <a:r>
              <a:rPr lang="en-AU" dirty="0">
                <a:solidFill>
                  <a:srgbClr val="FF0000"/>
                </a:solidFill>
              </a:rPr>
              <a:t>the difference to the average rating by the corresponding similar users:</a:t>
            </a:r>
          </a:p>
          <a:p>
            <a:pPr lvl="2"/>
            <a:r>
              <a:rPr lang="en-AU" dirty="0">
                <a:solidFill>
                  <a:srgbClr val="FF0000"/>
                </a:solidFill>
              </a:rPr>
              <a:t>      : 1;       : -1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Then, </a:t>
            </a:r>
          </a:p>
          <a:p>
            <a:pPr lvl="1"/>
            <a:endParaRPr lang="en-AU" altLang="zh-CN" dirty="0"/>
          </a:p>
        </p:txBody>
      </p:sp>
      <p:pic>
        <p:nvPicPr>
          <p:cNvPr id="4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1" t="22533" r="33843" b="28216"/>
          <a:stretch/>
        </p:blipFill>
        <p:spPr>
          <a:xfrm>
            <a:off x="5220072" y="1628800"/>
            <a:ext cx="3089421" cy="2814713"/>
          </a:xfrm>
          <a:prstGeom prst="rect">
            <a:avLst/>
          </a:prstGeom>
        </p:spPr>
      </p:pic>
      <p:sp>
        <p:nvSpPr>
          <p:cNvPr id="5" name="TextBox 13"/>
          <p:cNvSpPr txBox="1"/>
          <p:nvPr/>
        </p:nvSpPr>
        <p:spPr>
          <a:xfrm>
            <a:off x="5096347" y="22256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u1</a:t>
            </a:r>
          </a:p>
        </p:txBody>
      </p:sp>
      <p:sp>
        <p:nvSpPr>
          <p:cNvPr id="6" name="TextBox 14"/>
          <p:cNvSpPr txBox="1"/>
          <p:nvPr/>
        </p:nvSpPr>
        <p:spPr>
          <a:xfrm>
            <a:off x="5096347" y="261183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u2</a:t>
            </a:r>
          </a:p>
        </p:txBody>
      </p:sp>
      <p:sp>
        <p:nvSpPr>
          <p:cNvPr id="7" name="TextBox 15"/>
          <p:cNvSpPr txBox="1"/>
          <p:nvPr/>
        </p:nvSpPr>
        <p:spPr>
          <a:xfrm>
            <a:off x="5096347" y="299806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u3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5096347" y="338429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u4</a:t>
            </a:r>
          </a:p>
        </p:txBody>
      </p:sp>
      <p:sp>
        <p:nvSpPr>
          <p:cNvPr id="9" name="TextBox 18"/>
          <p:cNvSpPr txBox="1"/>
          <p:nvPr/>
        </p:nvSpPr>
        <p:spPr>
          <a:xfrm>
            <a:off x="5096347" y="3770520"/>
            <a:ext cx="343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</a:p>
        </p:txBody>
      </p:sp>
      <p:graphicFrame>
        <p:nvGraphicFramePr>
          <p:cNvPr id="10" name="Table 19"/>
          <p:cNvGraphicFramePr>
            <a:graphicFrameLocks noGrp="1"/>
          </p:cNvGraphicFramePr>
          <p:nvPr/>
        </p:nvGraphicFramePr>
        <p:xfrm>
          <a:off x="5708498" y="4912174"/>
          <a:ext cx="2112568" cy="40647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47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20"/>
          <p:cNvSpPr txBox="1"/>
          <p:nvPr/>
        </p:nvSpPr>
        <p:spPr>
          <a:xfrm>
            <a:off x="5187465" y="4912174"/>
            <a:ext cx="343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12" name="TextBox 21"/>
          <p:cNvSpPr txBox="1"/>
          <p:nvPr/>
        </p:nvSpPr>
        <p:spPr>
          <a:xfrm>
            <a:off x="5757901" y="458510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u1</a:t>
            </a:r>
          </a:p>
        </p:txBody>
      </p:sp>
      <p:sp>
        <p:nvSpPr>
          <p:cNvPr id="13" name="TextBox 22"/>
          <p:cNvSpPr txBox="1"/>
          <p:nvPr/>
        </p:nvSpPr>
        <p:spPr>
          <a:xfrm>
            <a:off x="6261957" y="458510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u2</a:t>
            </a:r>
          </a:p>
        </p:txBody>
      </p:sp>
      <p:sp>
        <p:nvSpPr>
          <p:cNvPr id="14" name="TextBox 23"/>
          <p:cNvSpPr txBox="1"/>
          <p:nvPr/>
        </p:nvSpPr>
        <p:spPr>
          <a:xfrm>
            <a:off x="6838021" y="458510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u3</a:t>
            </a:r>
          </a:p>
        </p:txBody>
      </p:sp>
      <p:sp>
        <p:nvSpPr>
          <p:cNvPr id="15" name="TextBox 24"/>
          <p:cNvSpPr txBox="1"/>
          <p:nvPr/>
        </p:nvSpPr>
        <p:spPr>
          <a:xfrm>
            <a:off x="7414085" y="458510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64982" y="1517712"/>
            <a:ext cx="30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</a:p>
        </p:txBody>
      </p:sp>
      <p:pic>
        <p:nvPicPr>
          <p:cNvPr id="24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4" t="60709" r="39082" b="33085"/>
          <a:stretch/>
        </p:blipFill>
        <p:spPr>
          <a:xfrm>
            <a:off x="2004621" y="3979211"/>
            <a:ext cx="388985" cy="3547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4833481" y="656001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/>
              <a:t>https://</a:t>
            </a:r>
            <a:r>
              <a:rPr lang="en-US" altLang="zh-CN" sz="1200" dirty="0" err="1"/>
              <a:t>www.youtube.com</a:t>
            </a:r>
            <a:r>
              <a:rPr lang="en-US" altLang="zh-CN" sz="1200" dirty="0"/>
              <a:t>/</a:t>
            </a:r>
            <a:r>
              <a:rPr lang="en-US" altLang="zh-CN" sz="1200" dirty="0" err="1"/>
              <a:t>watch?v</a:t>
            </a:r>
            <a:r>
              <a:rPr lang="en-US" altLang="zh-CN" sz="1200" dirty="0"/>
              <a:t>=h9gpufJFF-0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74B170-E269-C041-9ED2-2B2377734358}"/>
                  </a:ext>
                </a:extLst>
              </p:cNvPr>
              <p:cNvSpPr txBox="1"/>
              <p:nvPr/>
            </p:nvSpPr>
            <p:spPr>
              <a:xfrm>
                <a:off x="3290604" y="5541795"/>
                <a:ext cx="5422638" cy="885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−1−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+2 (−1−</m:t>
                          </m:r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2+2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74B170-E269-C041-9ED2-2B2377734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604" y="5541795"/>
                <a:ext cx="5422638" cy="885884"/>
              </a:xfrm>
              <a:prstGeom prst="rect">
                <a:avLst/>
              </a:prstGeom>
              <a:blipFill>
                <a:blip r:embed="rId4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D6B42F0F-5E9C-3F49-9A9D-A53790EE5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517" y="3948703"/>
            <a:ext cx="419100" cy="36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6C1D72-639A-2344-8103-826DC835BC54}"/>
                  </a:ext>
                </a:extLst>
              </p:cNvPr>
              <p:cNvSpPr txBox="1"/>
              <p:nvPr/>
            </p:nvSpPr>
            <p:spPr>
              <a:xfrm>
                <a:off x="1638616" y="4373949"/>
                <a:ext cx="2054024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(1+1−1)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6C1D72-639A-2344-8103-826DC835B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616" y="4373949"/>
                <a:ext cx="2054024" cy="527580"/>
              </a:xfrm>
              <a:prstGeom prst="rect">
                <a:avLst/>
              </a:prstGeom>
              <a:blipFill>
                <a:blip r:embed="rId6"/>
                <a:stretch>
                  <a:fillRect l="-613" t="-2326" r="-1840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4DBC85-31F4-CF43-BECB-497881BA5CD8}"/>
                  </a:ext>
                </a:extLst>
              </p:cNvPr>
              <p:cNvSpPr txBox="1"/>
              <p:nvPr/>
            </p:nvSpPr>
            <p:spPr>
              <a:xfrm>
                <a:off x="991683" y="4897606"/>
                <a:ext cx="239649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(1−1−1)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4DBC85-31F4-CF43-BECB-497881BA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83" y="4897606"/>
                <a:ext cx="2396490" cy="527580"/>
              </a:xfrm>
              <a:prstGeom prst="rect">
                <a:avLst/>
              </a:prstGeom>
              <a:blipFill>
                <a:blip r:embed="rId7"/>
                <a:stretch>
                  <a:fillRect l="-1053" t="-4762" r="-1579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F58156F-7A86-D248-ADA7-83C18A40D904}"/>
                  </a:ext>
                </a:extLst>
              </p:cNvPr>
              <p:cNvSpPr txBox="1"/>
              <p:nvPr/>
            </p:nvSpPr>
            <p:spPr>
              <a:xfrm>
                <a:off x="1011507" y="5445432"/>
                <a:ext cx="2184892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(1+1−1)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F58156F-7A86-D248-ADA7-83C18A40D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07" y="5445432"/>
                <a:ext cx="2184892" cy="527580"/>
              </a:xfrm>
              <a:prstGeom prst="rect">
                <a:avLst/>
              </a:prstGeom>
              <a:blipFill>
                <a:blip r:embed="rId8"/>
                <a:stretch>
                  <a:fillRect l="-1734" t="-4762" r="-115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532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Item-item 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So far: </a:t>
            </a:r>
            <a:r>
              <a:rPr lang="en-AU" dirty="0">
                <a:solidFill>
                  <a:srgbClr val="FF0000"/>
                </a:solidFill>
              </a:rPr>
              <a:t>user-user</a:t>
            </a:r>
            <a:r>
              <a:rPr lang="en-AU" dirty="0"/>
              <a:t> collaborative filtering</a:t>
            </a:r>
          </a:p>
          <a:p>
            <a:r>
              <a:rPr lang="en-AU" dirty="0"/>
              <a:t>Another view: </a:t>
            </a:r>
            <a:r>
              <a:rPr lang="en-AU" dirty="0">
                <a:solidFill>
                  <a:srgbClr val="0000FF"/>
                </a:solidFill>
              </a:rPr>
              <a:t>item-item</a:t>
            </a:r>
          </a:p>
          <a:p>
            <a:pPr lvl="1"/>
            <a:r>
              <a:rPr lang="en-AU" dirty="0"/>
              <a:t>for item </a:t>
            </a:r>
            <a:r>
              <a:rPr lang="en-AU" i="1" dirty="0" err="1">
                <a:latin typeface="Times New Roman"/>
                <a:cs typeface="Times New Roman"/>
              </a:rPr>
              <a:t>i</a:t>
            </a:r>
            <a:r>
              <a:rPr lang="en-AU" dirty="0"/>
              <a:t>, find other similar items</a:t>
            </a:r>
          </a:p>
          <a:p>
            <a:pPr lvl="1"/>
            <a:r>
              <a:rPr lang="en-AU" dirty="0"/>
              <a:t>estimate rating for item </a:t>
            </a:r>
            <a:r>
              <a:rPr lang="en-AU" i="1" dirty="0" err="1">
                <a:latin typeface="Times New Roman"/>
                <a:cs typeface="Times New Roman"/>
              </a:rPr>
              <a:t>i</a:t>
            </a:r>
            <a:r>
              <a:rPr lang="en-AU" dirty="0"/>
              <a:t> based on ratings for similar items; </a:t>
            </a:r>
          </a:p>
          <a:p>
            <a:pPr lvl="1"/>
            <a:r>
              <a:rPr lang="en-AU" dirty="0"/>
              <a:t>can use </a:t>
            </a:r>
            <a:r>
              <a:rPr lang="en-AU" dirty="0">
                <a:solidFill>
                  <a:srgbClr val="FF0000"/>
                </a:solidFill>
              </a:rPr>
              <a:t>same similarity metrics </a:t>
            </a:r>
            <a:r>
              <a:rPr lang="en-AU" dirty="0"/>
              <a:t>and </a:t>
            </a:r>
            <a:r>
              <a:rPr lang="en-AU" dirty="0">
                <a:solidFill>
                  <a:srgbClr val="FF0000"/>
                </a:solidFill>
              </a:rPr>
              <a:t>prediction functions </a:t>
            </a:r>
            <a:r>
              <a:rPr lang="en-AU" dirty="0"/>
              <a:t>as in </a:t>
            </a:r>
            <a:r>
              <a:rPr lang="en-AU" dirty="0">
                <a:solidFill>
                  <a:srgbClr val="0000FF"/>
                </a:solidFill>
              </a:rPr>
              <a:t>user-user model</a:t>
            </a:r>
          </a:p>
        </p:txBody>
      </p:sp>
      <p:sp>
        <p:nvSpPr>
          <p:cNvPr id="5" name="矩形 4"/>
          <p:cNvSpPr/>
          <p:nvPr/>
        </p:nvSpPr>
        <p:spPr>
          <a:xfrm>
            <a:off x="5148064" y="3152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/>
              <a:t>https://</a:t>
            </a:r>
            <a:r>
              <a:rPr lang="en-US" altLang="zh-CN" sz="1200" dirty="0" err="1"/>
              <a:t>www.youtube.com</a:t>
            </a:r>
            <a:r>
              <a:rPr lang="en-US" altLang="zh-CN" sz="1200" dirty="0"/>
              <a:t>/</a:t>
            </a:r>
            <a:r>
              <a:rPr lang="en-US" altLang="zh-CN" sz="1200" dirty="0" err="1"/>
              <a:t>watch?v</a:t>
            </a:r>
            <a:r>
              <a:rPr lang="en-US" altLang="zh-CN" sz="1200" dirty="0"/>
              <a:t>=h9gpufJFF-0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55033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Item-item Collaborative Filtering (|N| = 2)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5915277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550400" y="630636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/>
              <a:t>https://</a:t>
            </a:r>
            <a:r>
              <a:rPr lang="en-US" altLang="zh-CN" sz="1200" dirty="0" err="1"/>
              <a:t>www.youtube.com</a:t>
            </a:r>
            <a:r>
              <a:rPr lang="en-US" altLang="zh-CN" sz="1200" dirty="0"/>
              <a:t>/</a:t>
            </a:r>
            <a:r>
              <a:rPr lang="en-US" altLang="zh-CN" sz="1200" dirty="0" err="1"/>
              <a:t>watch?v</a:t>
            </a:r>
            <a:r>
              <a:rPr lang="en-US" altLang="zh-CN" sz="1200" dirty="0"/>
              <a:t>=h9gpufJFF-0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34724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Item-item Collaborative Filtering (|N| = 2)</a:t>
            </a:r>
            <a:endParaRPr lang="en-A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5830747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572000" y="627705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/>
              <a:t>https://</a:t>
            </a:r>
            <a:r>
              <a:rPr lang="en-US" altLang="zh-CN" sz="1200" dirty="0" err="1"/>
              <a:t>www.youtube.com</a:t>
            </a:r>
            <a:r>
              <a:rPr lang="en-US" altLang="zh-CN" sz="1200" dirty="0"/>
              <a:t>/</a:t>
            </a:r>
            <a:r>
              <a:rPr lang="en-US" altLang="zh-CN" sz="1200" dirty="0" err="1"/>
              <a:t>watch?v</a:t>
            </a:r>
            <a:r>
              <a:rPr lang="en-US" altLang="zh-CN" sz="1200" dirty="0"/>
              <a:t>=h9gpufJFF-0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08808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Highlight</a:t>
            </a:r>
          </a:p>
          <a:p>
            <a:r>
              <a:rPr lang="en-US" sz="2800" dirty="0"/>
              <a:t>Q/A</a:t>
            </a:r>
          </a:p>
        </p:txBody>
      </p:sp>
    </p:spTree>
    <p:extLst>
      <p:ext uri="{BB962C8B-B14F-4D97-AF65-F5344CB8AC3E}">
        <p14:creationId xmlns:p14="http://schemas.microsoft.com/office/powerpoint/2010/main" val="1691938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Item-item Collaborative Filtering (|N| = 2)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72"/>
          <a:stretch/>
        </p:blipFill>
        <p:spPr bwMode="auto">
          <a:xfrm>
            <a:off x="539551" y="1268760"/>
            <a:ext cx="6479485" cy="334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圆角矩形标注 4"/>
          <p:cNvSpPr/>
          <p:nvPr/>
        </p:nvSpPr>
        <p:spPr bwMode="auto">
          <a:xfrm>
            <a:off x="827584" y="4653136"/>
            <a:ext cx="2808312" cy="936104"/>
          </a:xfrm>
          <a:prstGeom prst="wedgeRoundRectCallout">
            <a:avLst>
              <a:gd name="adj1" fmla="val -50266"/>
              <a:gd name="adj2" fmla="val 2170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">
              <a:spcBef>
                <a:spcPct val="0"/>
              </a:spcBef>
              <a:spcAft>
                <a:spcPct val="0"/>
              </a:spcAft>
            </a:pPr>
            <a:r>
              <a:rPr lang="en-AU" sz="1600" dirty="0">
                <a:solidFill>
                  <a:srgbClr val="FF0000"/>
                </a:solidFill>
              </a:rPr>
              <a:t>Neighbour selection: Identify movies similar to movie 1, rated by user 5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圆角矩形标注 4"/>
          <p:cNvSpPr/>
          <p:nvPr/>
        </p:nvSpPr>
        <p:spPr bwMode="auto">
          <a:xfrm>
            <a:off x="3635896" y="4581128"/>
            <a:ext cx="5184576" cy="1368152"/>
          </a:xfrm>
          <a:prstGeom prst="wedgeRoundRectCallout">
            <a:avLst>
              <a:gd name="adj1" fmla="val -50266"/>
              <a:gd name="adj2" fmla="val 2170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">
              <a:spcBef>
                <a:spcPct val="0"/>
              </a:spcBef>
              <a:spcAft>
                <a:spcPct val="0"/>
              </a:spcAft>
            </a:pPr>
            <a:r>
              <a:rPr lang="en-AU" altLang="zh-CN" sz="1600" dirty="0">
                <a:solidFill>
                  <a:srgbClr val="FF0000"/>
                </a:solidFill>
              </a:rPr>
              <a:t>Here, we use </a:t>
            </a:r>
            <a:r>
              <a:rPr lang="en-AU" altLang="zh-CN" sz="1600" dirty="0" err="1">
                <a:solidFill>
                  <a:srgbClr val="FF0000"/>
                </a:solidFill>
              </a:rPr>
              <a:t>Centered</a:t>
            </a:r>
            <a:r>
              <a:rPr lang="en-AU" altLang="zh-CN" sz="1600" dirty="0">
                <a:solidFill>
                  <a:srgbClr val="FF0000"/>
                </a:solidFill>
              </a:rPr>
              <a:t> Cosine as similarity: </a:t>
            </a:r>
          </a:p>
          <a:p>
            <a:pPr marL="342900" indent="-342900" fontAlgn="b">
              <a:spcBef>
                <a:spcPct val="0"/>
              </a:spcBef>
              <a:spcAft>
                <a:spcPct val="0"/>
              </a:spcAft>
              <a:buAutoNum type="arabicParenR"/>
            </a:pPr>
            <a:r>
              <a:rPr kumimoji="0" lang="en-AU" altLang="zh-CN" sz="16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cs typeface="Arial" charset="0"/>
              </a:rPr>
              <a:t>Subtract mean rating from each movie</a:t>
            </a:r>
            <a:r>
              <a:rPr lang="en-AU" altLang="zh-CN" sz="1600" dirty="0">
                <a:solidFill>
                  <a:schemeClr val="tx1"/>
                </a:solidFill>
                <a:latin typeface="Arial" charset="0"/>
                <a:cs typeface="Arial" charset="0"/>
              </a:rPr>
              <a:t>:</a:t>
            </a:r>
            <a:br>
              <a:rPr lang="en-AU" altLang="zh-CN" sz="1600" dirty="0">
                <a:solidFill>
                  <a:schemeClr val="tx1"/>
                </a:solidFill>
                <a:latin typeface="Arial" charset="0"/>
                <a:cs typeface="Arial" charset="0"/>
              </a:rPr>
            </a:br>
            <a:r>
              <a:rPr lang="en-AU" altLang="zh-CN" sz="1600" dirty="0">
                <a:solidFill>
                  <a:schemeClr val="tx1"/>
                </a:solidFill>
                <a:latin typeface="Arial" charset="0"/>
                <a:cs typeface="Arial" charset="0"/>
              </a:rPr>
              <a:t>meanRating1 = (1+3+5+5+4)/5 = 3.6</a:t>
            </a:r>
            <a:br>
              <a:rPr lang="en-AU" altLang="zh-CN" sz="1600" dirty="0">
                <a:solidFill>
                  <a:schemeClr val="tx1"/>
                </a:solidFill>
                <a:latin typeface="Arial" charset="0"/>
                <a:cs typeface="Arial" charset="0"/>
              </a:rPr>
            </a:br>
            <a:r>
              <a:rPr lang="en-AU" altLang="zh-CN" sz="1600" dirty="0">
                <a:solidFill>
                  <a:schemeClr val="tx1"/>
                </a:solidFill>
                <a:latin typeface="Arial" charset="0"/>
                <a:cs typeface="Arial" charset="0"/>
              </a:rPr>
              <a:t>row 1 = [-2.6, 0, -0.6, 0, 0, 1.4, 0, 0, 1.4, 0, 0.4)</a:t>
            </a:r>
          </a:p>
          <a:p>
            <a:pPr marL="342900" indent="-342900" fontAlgn="b">
              <a:spcBef>
                <a:spcPct val="0"/>
              </a:spcBef>
              <a:spcAft>
                <a:spcPct val="0"/>
              </a:spcAft>
              <a:buAutoNum type="arabicParenR"/>
            </a:pPr>
            <a:r>
              <a:rPr kumimoji="0" lang="en-AU" altLang="zh-CN" sz="16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cs typeface="Arial" charset="0"/>
              </a:rPr>
              <a:t>Compute cosine similarities between rows</a:t>
            </a:r>
          </a:p>
        </p:txBody>
      </p:sp>
      <p:sp>
        <p:nvSpPr>
          <p:cNvPr id="8" name="圆角矩形标注 4"/>
          <p:cNvSpPr/>
          <p:nvPr/>
        </p:nvSpPr>
        <p:spPr bwMode="auto">
          <a:xfrm>
            <a:off x="3635896" y="5949280"/>
            <a:ext cx="5256584" cy="692696"/>
          </a:xfrm>
          <a:prstGeom prst="wedgeRoundRectCallout">
            <a:avLst>
              <a:gd name="adj1" fmla="val -49831"/>
              <a:gd name="adj2" fmla="val 2170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">
              <a:spcBef>
                <a:spcPct val="0"/>
              </a:spcBef>
              <a:spcAft>
                <a:spcPct val="0"/>
              </a:spcAft>
            </a:pPr>
            <a:r>
              <a:rPr lang="en-AU" sz="1600" dirty="0">
                <a:solidFill>
                  <a:srgbClr val="0000FF"/>
                </a:solidFill>
              </a:rPr>
              <a:t>Predict by taking weighted average (Option 2): </a:t>
            </a:r>
          </a:p>
          <a:p>
            <a:pPr fontAlgn="b">
              <a:spcBef>
                <a:spcPct val="0"/>
              </a:spcBef>
              <a:spcAft>
                <a:spcPct val="0"/>
              </a:spcAft>
            </a:pPr>
            <a:r>
              <a:rPr kumimoji="0" lang="en-AU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cs typeface="Arial" charset="0"/>
              </a:rPr>
              <a:t>(0.41 * 2 + 0.59 * 3)/(0.41</a:t>
            </a:r>
            <a:r>
              <a:rPr kumimoji="0" lang="en-AU" altLang="zh-CN" sz="1600" b="0" i="0" u="none" strike="noStrike" cap="none" normalizeH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cs typeface="Arial" charset="0"/>
              </a:rPr>
              <a:t> + 0.59</a:t>
            </a:r>
            <a:r>
              <a:rPr kumimoji="0" lang="en-AU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cs typeface="Arial" charset="0"/>
              </a:rPr>
              <a:t>) = 2.6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72000" y="657279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https://</a:t>
            </a:r>
            <a:r>
              <a:rPr lang="en-US" altLang="zh-CN" sz="1200" dirty="0" err="1">
                <a:solidFill>
                  <a:schemeClr val="bg1"/>
                </a:solidFill>
              </a:rPr>
              <a:t>www.youtube.com</a:t>
            </a:r>
            <a:r>
              <a:rPr lang="en-US" altLang="zh-CN" sz="1200" dirty="0">
                <a:solidFill>
                  <a:schemeClr val="bg1"/>
                </a:solidFill>
              </a:rPr>
              <a:t>/</a:t>
            </a:r>
            <a:r>
              <a:rPr lang="en-US" altLang="zh-CN" sz="1200" dirty="0" err="1">
                <a:solidFill>
                  <a:schemeClr val="bg1"/>
                </a:solidFill>
              </a:rPr>
              <a:t>watch?v</a:t>
            </a:r>
            <a:r>
              <a:rPr lang="en-US" altLang="zh-CN" sz="1200" dirty="0">
                <a:solidFill>
                  <a:schemeClr val="bg1"/>
                </a:solidFill>
              </a:rPr>
              <a:t>=h9gpufJFF-0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8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Item-item Collaborative Filtering (|N| = 2)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72"/>
          <a:stretch/>
        </p:blipFill>
        <p:spPr bwMode="auto">
          <a:xfrm>
            <a:off x="539551" y="1268760"/>
            <a:ext cx="6479485" cy="334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圆角矩形标注 4"/>
          <p:cNvSpPr/>
          <p:nvPr/>
        </p:nvSpPr>
        <p:spPr bwMode="auto">
          <a:xfrm>
            <a:off x="827584" y="4653136"/>
            <a:ext cx="2808312" cy="936104"/>
          </a:xfrm>
          <a:prstGeom prst="wedgeRoundRectCallout">
            <a:avLst>
              <a:gd name="adj1" fmla="val -50266"/>
              <a:gd name="adj2" fmla="val 2170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">
              <a:spcBef>
                <a:spcPct val="0"/>
              </a:spcBef>
              <a:spcAft>
                <a:spcPct val="0"/>
              </a:spcAft>
            </a:pPr>
            <a:r>
              <a:rPr lang="en-AU" sz="1600" dirty="0">
                <a:solidFill>
                  <a:srgbClr val="FF0000"/>
                </a:solidFill>
              </a:rPr>
              <a:t>Neighbour selection: Identify movies similar to movie 1, rated by user 5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圆角矩形标注 4"/>
          <p:cNvSpPr/>
          <p:nvPr/>
        </p:nvSpPr>
        <p:spPr bwMode="auto">
          <a:xfrm>
            <a:off x="3635896" y="4581128"/>
            <a:ext cx="5184576" cy="1368152"/>
          </a:xfrm>
          <a:prstGeom prst="wedgeRoundRectCallout">
            <a:avLst>
              <a:gd name="adj1" fmla="val -50266"/>
              <a:gd name="adj2" fmla="val 2170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">
              <a:spcBef>
                <a:spcPct val="0"/>
              </a:spcBef>
              <a:spcAft>
                <a:spcPct val="0"/>
              </a:spcAft>
            </a:pPr>
            <a:r>
              <a:rPr lang="en-AU" altLang="zh-CN" sz="1600" dirty="0">
                <a:solidFill>
                  <a:srgbClr val="FF0000"/>
                </a:solidFill>
              </a:rPr>
              <a:t>Here, we use </a:t>
            </a:r>
            <a:r>
              <a:rPr lang="en-AU" altLang="zh-CN" sz="1600" dirty="0" err="1">
                <a:solidFill>
                  <a:srgbClr val="FF0000"/>
                </a:solidFill>
              </a:rPr>
              <a:t>Centered</a:t>
            </a:r>
            <a:r>
              <a:rPr lang="en-AU" altLang="zh-CN" sz="1600" dirty="0">
                <a:solidFill>
                  <a:srgbClr val="FF0000"/>
                </a:solidFill>
              </a:rPr>
              <a:t> Cosine as similarity: </a:t>
            </a:r>
          </a:p>
          <a:p>
            <a:pPr marL="342900" indent="-342900" fontAlgn="b">
              <a:spcBef>
                <a:spcPct val="0"/>
              </a:spcBef>
              <a:spcAft>
                <a:spcPct val="0"/>
              </a:spcAft>
              <a:buAutoNum type="arabicParenR"/>
            </a:pPr>
            <a:r>
              <a:rPr kumimoji="0" lang="en-AU" altLang="zh-CN" sz="16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cs typeface="Arial" charset="0"/>
              </a:rPr>
              <a:t>Subtract mean rating from each movie</a:t>
            </a:r>
            <a:r>
              <a:rPr lang="en-AU" altLang="zh-CN" sz="1600" dirty="0">
                <a:solidFill>
                  <a:schemeClr val="tx1"/>
                </a:solidFill>
                <a:latin typeface="Arial" charset="0"/>
                <a:cs typeface="Arial" charset="0"/>
              </a:rPr>
              <a:t>:</a:t>
            </a:r>
            <a:br>
              <a:rPr lang="en-AU" altLang="zh-CN" sz="1600" dirty="0">
                <a:solidFill>
                  <a:schemeClr val="tx1"/>
                </a:solidFill>
                <a:latin typeface="Arial" charset="0"/>
                <a:cs typeface="Arial" charset="0"/>
              </a:rPr>
            </a:br>
            <a:r>
              <a:rPr lang="en-AU" altLang="zh-CN" sz="1600" dirty="0">
                <a:solidFill>
                  <a:schemeClr val="tx1"/>
                </a:solidFill>
                <a:latin typeface="Arial" charset="0"/>
                <a:cs typeface="Arial" charset="0"/>
              </a:rPr>
              <a:t>meanRating1 = (1+3+5+5+4)/5 = 3.6</a:t>
            </a:r>
            <a:br>
              <a:rPr lang="en-AU" altLang="zh-CN" sz="1600" dirty="0">
                <a:solidFill>
                  <a:schemeClr val="tx1"/>
                </a:solidFill>
                <a:latin typeface="Arial" charset="0"/>
                <a:cs typeface="Arial" charset="0"/>
              </a:rPr>
            </a:br>
            <a:r>
              <a:rPr lang="en-AU" altLang="zh-CN" sz="1600" dirty="0">
                <a:solidFill>
                  <a:schemeClr val="tx1"/>
                </a:solidFill>
                <a:latin typeface="Arial" charset="0"/>
                <a:cs typeface="Arial" charset="0"/>
              </a:rPr>
              <a:t>row 1 = [-2.6, 0, -0.6, 0, 0, 1.4, 0, 0, 1.4, 0, 0.4)</a:t>
            </a:r>
          </a:p>
          <a:p>
            <a:pPr marL="342900" indent="-342900" fontAlgn="b">
              <a:spcBef>
                <a:spcPct val="0"/>
              </a:spcBef>
              <a:spcAft>
                <a:spcPct val="0"/>
              </a:spcAft>
              <a:buAutoNum type="arabicParenR"/>
            </a:pPr>
            <a:r>
              <a:rPr kumimoji="0" lang="en-AU" altLang="zh-CN" sz="16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cs typeface="Arial" charset="0"/>
              </a:rPr>
              <a:t>Compute cosine similarities between rows</a:t>
            </a:r>
          </a:p>
        </p:txBody>
      </p:sp>
      <p:sp>
        <p:nvSpPr>
          <p:cNvPr id="8" name="圆角矩形标注 4"/>
          <p:cNvSpPr/>
          <p:nvPr/>
        </p:nvSpPr>
        <p:spPr bwMode="auto">
          <a:xfrm>
            <a:off x="533400" y="5949280"/>
            <a:ext cx="8359080" cy="692696"/>
          </a:xfrm>
          <a:prstGeom prst="wedgeRoundRectCallout">
            <a:avLst>
              <a:gd name="adj1" fmla="val -49831"/>
              <a:gd name="adj2" fmla="val 2170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">
              <a:spcBef>
                <a:spcPct val="0"/>
              </a:spcBef>
              <a:spcAft>
                <a:spcPct val="0"/>
              </a:spcAft>
            </a:pPr>
            <a:r>
              <a:rPr lang="en-AU" sz="1600" dirty="0">
                <a:solidFill>
                  <a:srgbClr val="0000FF"/>
                </a:solidFill>
              </a:rPr>
              <a:t>Predict by taking </a:t>
            </a:r>
            <a:r>
              <a:rPr lang="en-AU" altLang="zh-CN" sz="1600" dirty="0">
                <a:solidFill>
                  <a:srgbClr val="FF0000"/>
                </a:solidFill>
              </a:rPr>
              <a:t>the weighted </a:t>
            </a:r>
            <a:r>
              <a:rPr lang="en-AU" sz="1600" dirty="0">
                <a:solidFill>
                  <a:srgbClr val="FF0000"/>
                </a:solidFill>
              </a:rPr>
              <a:t>difference to the average rating by the corresponding similar users</a:t>
            </a:r>
            <a:r>
              <a:rPr lang="en-AU" sz="1600" dirty="0">
                <a:solidFill>
                  <a:srgbClr val="0000FF"/>
                </a:solidFill>
              </a:rPr>
              <a:t>(Option 3): </a:t>
            </a:r>
          </a:p>
          <a:p>
            <a:pPr fontAlgn="b">
              <a:spcBef>
                <a:spcPct val="0"/>
              </a:spcBef>
              <a:spcAft>
                <a:spcPct val="0"/>
              </a:spcAft>
            </a:pPr>
            <a:r>
              <a:rPr kumimoji="0" lang="en-AU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cs typeface="Arial" charset="0"/>
              </a:rPr>
              <a:t>3.6 + (0.41 * (2</a:t>
            </a:r>
            <a:r>
              <a:rPr kumimoji="0" lang="en-AU" altLang="zh-CN" sz="1600" b="0" i="0" u="none" strike="noStrike" cap="none" normalizeH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cs typeface="Arial" charset="0"/>
              </a:rPr>
              <a:t> – 3) + 0.59*(3-2.6))/(0.41 + 0.59) = 3.426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72000" y="657279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https://</a:t>
            </a:r>
            <a:r>
              <a:rPr lang="en-US" altLang="zh-CN" sz="1200" dirty="0" err="1">
                <a:solidFill>
                  <a:schemeClr val="bg1"/>
                </a:solidFill>
              </a:rPr>
              <a:t>www.youtube.com</a:t>
            </a:r>
            <a:r>
              <a:rPr lang="en-US" altLang="zh-CN" sz="1200" dirty="0">
                <a:solidFill>
                  <a:schemeClr val="bg1"/>
                </a:solidFill>
              </a:rPr>
              <a:t>/</a:t>
            </a:r>
            <a:r>
              <a:rPr lang="en-US" altLang="zh-CN" sz="1200" dirty="0" err="1">
                <a:solidFill>
                  <a:schemeClr val="bg1"/>
                </a:solidFill>
              </a:rPr>
              <a:t>watch?v</a:t>
            </a:r>
            <a:r>
              <a:rPr lang="en-US" altLang="zh-CN" sz="1200" dirty="0">
                <a:solidFill>
                  <a:schemeClr val="bg1"/>
                </a:solidFill>
              </a:rPr>
              <a:t>=h9gpufJFF-0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66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dirty="0"/>
              <a:t>	- Validate Strategy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Training Test Split. </a:t>
            </a:r>
          </a:p>
          <a:p>
            <a:pPr lvl="1"/>
            <a:r>
              <a:rPr lang="en-AU" i="1" dirty="0">
                <a:solidFill>
                  <a:srgbClr val="FF0000"/>
                </a:solidFill>
              </a:rPr>
              <a:t>Randomly dividing your data into a training set with X% of the observations and keeping the rest as a holdout data set </a:t>
            </a:r>
          </a:p>
          <a:p>
            <a:pPr marL="795020" lvl="2"/>
            <a:r>
              <a:rPr lang="en-AU" dirty="0"/>
              <a:t>(a data set that’s </a:t>
            </a:r>
            <a:r>
              <a:rPr lang="en-AU" dirty="0">
                <a:solidFill>
                  <a:srgbClr val="0000FF"/>
                </a:solidFill>
              </a:rPr>
              <a:t>never</a:t>
            </a:r>
            <a:r>
              <a:rPr lang="en-AU" dirty="0"/>
              <a:t> used for model creation)</a:t>
            </a:r>
          </a:p>
          <a:p>
            <a:pPr lvl="1"/>
            <a:r>
              <a:rPr lang="en-AU" dirty="0"/>
              <a:t>This is the most common technique.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9841" t="76743" r="28690"/>
          <a:stretch/>
        </p:blipFill>
        <p:spPr>
          <a:xfrm>
            <a:off x="683568" y="3429000"/>
            <a:ext cx="3464024" cy="6531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99632" y="6630954"/>
            <a:ext cx="5092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/>
              <a:t>http://</a:t>
            </a:r>
            <a:r>
              <a:rPr kumimoji="1" lang="en-US" altLang="zh-CN" sz="1100" dirty="0" err="1"/>
              <a:t>www.imtech.res.in</a:t>
            </a:r>
            <a:r>
              <a:rPr kumimoji="1" lang="en-US" altLang="zh-CN" sz="1100" dirty="0"/>
              <a:t>/</a:t>
            </a:r>
            <a:r>
              <a:rPr kumimoji="1" lang="en-US" altLang="zh-CN" sz="1100" dirty="0" err="1"/>
              <a:t>raghava</a:t>
            </a:r>
            <a:r>
              <a:rPr kumimoji="1" lang="en-US" altLang="zh-CN" sz="1100" dirty="0"/>
              <a:t>/</a:t>
            </a:r>
            <a:r>
              <a:rPr kumimoji="1" lang="en-US" altLang="zh-CN" sz="1100" dirty="0" err="1"/>
              <a:t>gpsr</a:t>
            </a:r>
            <a:r>
              <a:rPr kumimoji="1" lang="en-US" altLang="zh-CN" sz="1100" dirty="0"/>
              <a:t>/</a:t>
            </a:r>
            <a:r>
              <a:rPr kumimoji="1" lang="en-US" altLang="zh-CN" sz="1100" dirty="0" err="1"/>
              <a:t>Evaluation_Bioinformatics_Methods.htm</a:t>
            </a:r>
            <a:endParaRPr kumimoji="1" lang="zh-CN" altLang="en-US" sz="1100" dirty="0"/>
          </a:p>
        </p:txBody>
      </p:sp>
      <p:sp>
        <p:nvSpPr>
          <p:cNvPr id="7" name="文本框 6"/>
          <p:cNvSpPr txBox="1"/>
          <p:nvPr/>
        </p:nvSpPr>
        <p:spPr>
          <a:xfrm>
            <a:off x="7380312" y="6445708"/>
            <a:ext cx="15446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900" dirty="0"/>
              <a:t>D. </a:t>
            </a:r>
            <a:r>
              <a:rPr lang="en-US" altLang="zh-CN" sz="900" dirty="0" err="1"/>
              <a:t>Cielen</a:t>
            </a:r>
            <a:r>
              <a:rPr lang="en-US" altLang="zh-CN" sz="900" dirty="0"/>
              <a:t> et. Al., Chapter 3</a:t>
            </a:r>
          </a:p>
        </p:txBody>
      </p:sp>
      <p:sp>
        <p:nvSpPr>
          <p:cNvPr id="9" name="线形标注 2 (带强调线) 10"/>
          <p:cNvSpPr/>
          <p:nvPr/>
        </p:nvSpPr>
        <p:spPr bwMode="auto">
          <a:xfrm>
            <a:off x="1932487" y="4571764"/>
            <a:ext cx="2855143" cy="252028"/>
          </a:xfrm>
          <a:prstGeom prst="accentCallout2">
            <a:avLst>
              <a:gd name="adj1" fmla="val 18750"/>
              <a:gd name="adj2" fmla="val -8333"/>
              <a:gd name="adj3" fmla="val -37940"/>
              <a:gd name="adj4" fmla="val -17001"/>
              <a:gd name="adj5" fmla="val -228458"/>
              <a:gd name="adj6" fmla="val -27184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cs typeface="Arial" charset="0"/>
              </a:rPr>
              <a:t>Training examples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线形标注 2 (带强调线) 10"/>
          <p:cNvSpPr/>
          <p:nvPr/>
        </p:nvSpPr>
        <p:spPr bwMode="auto">
          <a:xfrm>
            <a:off x="4702025" y="2922079"/>
            <a:ext cx="2258392" cy="252028"/>
          </a:xfrm>
          <a:prstGeom prst="accentCallout2">
            <a:avLst>
              <a:gd name="adj1" fmla="val 18750"/>
              <a:gd name="adj2" fmla="val -8333"/>
              <a:gd name="adj3" fmla="val 30088"/>
              <a:gd name="adj4" fmla="val -17423"/>
              <a:gd name="adj5" fmla="val 209945"/>
              <a:gd name="adj6" fmla="val -37306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cs typeface="Arial" charset="0"/>
              </a:rPr>
              <a:t>Test examples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107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3CAC-C5DD-C04C-BB9E-A2016B44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dirty="0"/>
              <a:t>	- MAE and RMSE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34A48-25B6-0142-AF85-D7038F419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Mean-Absolute-Error (MAE) and Root-mean-square error</a:t>
            </a:r>
            <a:r>
              <a:rPr lang="en-AU" dirty="0"/>
              <a:t> (</a:t>
            </a:r>
            <a:r>
              <a:rPr lang="en-AU" b="1" dirty="0"/>
              <a:t>RMSE</a:t>
            </a:r>
            <a:r>
              <a:rPr lang="en-AU" dirty="0"/>
              <a:t>) measure the differences between the predicted ratings by a recommender system and the actual ratings observed. </a:t>
            </a:r>
          </a:p>
          <a:p>
            <a:pPr lvl="1"/>
            <a:r>
              <a:rPr lang="en-US" dirty="0">
                <a:hlinkClick r:id="rId2"/>
              </a:rPr>
              <a:t>https://en.wikipedia.org/wiki/Mean_absolute_error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2"/>
              </a:rPr>
              <a:t>https://en.wikipedia.org/wiki/Root-mean-square_deviation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 is the test set,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/>
              <a:t>is the size of the test set;       is the predicted rating for the actual observed rating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FBDADF-5D1C-2F45-8350-09BD94E4AB9E}"/>
                  </a:ext>
                </a:extLst>
              </p:cNvPr>
              <p:cNvSpPr txBox="1"/>
              <p:nvPr/>
            </p:nvSpPr>
            <p:spPr>
              <a:xfrm>
                <a:off x="2987823" y="2636912"/>
                <a:ext cx="2206181" cy="538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̂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FBDADF-5D1C-2F45-8350-09BD94E4A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3" y="2636912"/>
                <a:ext cx="2206181" cy="538032"/>
              </a:xfrm>
              <a:prstGeom prst="rect">
                <a:avLst/>
              </a:prstGeom>
              <a:blipFill>
                <a:blip r:embed="rId3"/>
                <a:stretch>
                  <a:fillRect l="-1143" t="-88372" r="-2286" b="-74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ACCCE3-CBCF-F04A-B5AA-3066180789DC}"/>
                  </a:ext>
                </a:extLst>
              </p:cNvPr>
              <p:cNvSpPr/>
              <p:nvPr/>
            </p:nvSpPr>
            <p:spPr>
              <a:xfrm>
                <a:off x="6444208" y="4535398"/>
                <a:ext cx="4594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ACCCE3-CBCF-F04A-B5AA-306618078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4535398"/>
                <a:ext cx="45942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95D3C3A-4364-2642-9F55-211D50F6CE84}"/>
                  </a:ext>
                </a:extLst>
              </p:cNvPr>
              <p:cNvSpPr/>
              <p:nvPr/>
            </p:nvSpPr>
            <p:spPr>
              <a:xfrm>
                <a:off x="4507526" y="4857420"/>
                <a:ext cx="4594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95D3C3A-4364-2642-9F55-211D50F6CE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526" y="4857420"/>
                <a:ext cx="459420" cy="369332"/>
              </a:xfrm>
              <a:prstGeom prst="rect">
                <a:avLst/>
              </a:prstGeom>
              <a:blipFill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03D77B-3484-324D-AC12-C02E8CEF099F}"/>
                  </a:ext>
                </a:extLst>
              </p:cNvPr>
              <p:cNvSpPr txBox="1"/>
              <p:nvPr/>
            </p:nvSpPr>
            <p:spPr>
              <a:xfrm>
                <a:off x="2758114" y="3717032"/>
                <a:ext cx="2728889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03D77B-3484-324D-AC12-C02E8CEF0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114" y="3717032"/>
                <a:ext cx="2728889" cy="818366"/>
              </a:xfrm>
              <a:prstGeom prst="rect">
                <a:avLst/>
              </a:prstGeom>
              <a:blipFill>
                <a:blip r:embed="rId6"/>
                <a:stretch>
                  <a:fillRect t="-38462" b="-3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294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4941168"/>
            <a:ext cx="4269160" cy="922337"/>
          </a:xfrm>
        </p:spPr>
        <p:txBody>
          <a:bodyPr/>
          <a:lstStyle/>
          <a:p>
            <a:r>
              <a:rPr lang="en-AU" sz="6600" dirty="0"/>
              <a:t>Thanks!</a:t>
            </a:r>
            <a:endParaRPr lang="en-AU" dirty="0"/>
          </a:p>
        </p:txBody>
      </p:sp>
      <p:pic>
        <p:nvPicPr>
          <p:cNvPr id="1026" name="Picture 2" descr="Image result for data scien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60"/>
          <a:stretch/>
        </p:blipFill>
        <p:spPr bwMode="auto">
          <a:xfrm>
            <a:off x="971600" y="1628800"/>
            <a:ext cx="4766145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990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Collaborative Filtering?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Collaborative filtering (CF) </a:t>
            </a:r>
          </a:p>
          <a:p>
            <a:pPr lvl="1"/>
            <a:r>
              <a:rPr lang="en-AU" dirty="0"/>
              <a:t>is a technique used by recommender systems</a:t>
            </a:r>
          </a:p>
          <a:p>
            <a:pPr lvl="2"/>
            <a:r>
              <a:rPr lang="en-AU" dirty="0">
                <a:solidFill>
                  <a:srgbClr val="FF0000"/>
                </a:solidFill>
              </a:rPr>
              <a:t>the most successful recommendation technique to date</a:t>
            </a:r>
          </a:p>
          <a:p>
            <a:pPr lvl="1"/>
            <a:r>
              <a:rPr lang="en-AU" dirty="0"/>
              <a:t>is the idea of recommending an item depending on other </a:t>
            </a:r>
            <a:r>
              <a:rPr lang="en-AU" dirty="0">
                <a:solidFill>
                  <a:srgbClr val="FF0000"/>
                </a:solidFill>
              </a:rPr>
              <a:t>like minded individuals</a:t>
            </a:r>
            <a:endParaRPr lang="en-AU" dirty="0"/>
          </a:p>
          <a:p>
            <a:pPr lvl="1"/>
            <a:r>
              <a:rPr lang="en-AU" dirty="0"/>
              <a:t>consists of </a:t>
            </a:r>
          </a:p>
          <a:p>
            <a:pPr lvl="2"/>
            <a:r>
              <a:rPr lang="en-AU" dirty="0">
                <a:solidFill>
                  <a:srgbClr val="0000FF"/>
                </a:solidFill>
              </a:rPr>
              <a:t>set of users, </a:t>
            </a:r>
          </a:p>
          <a:p>
            <a:pPr lvl="2"/>
            <a:r>
              <a:rPr lang="en-AU" dirty="0">
                <a:solidFill>
                  <a:srgbClr val="0000FF"/>
                </a:solidFill>
              </a:rPr>
              <a:t>set of items</a:t>
            </a:r>
            <a:r>
              <a:rPr lang="en-AU" dirty="0"/>
              <a:t>, and</a:t>
            </a:r>
          </a:p>
          <a:p>
            <a:pPr lvl="2"/>
            <a:r>
              <a:rPr lang="en-AU" dirty="0">
                <a:solidFill>
                  <a:srgbClr val="0000FF"/>
                </a:solidFill>
              </a:rPr>
              <a:t>set of opinions </a:t>
            </a:r>
            <a:r>
              <a:rPr lang="en-AU" dirty="0"/>
              <a:t>about the item: ratings, reviews or purchases.</a:t>
            </a:r>
          </a:p>
        </p:txBody>
      </p:sp>
      <p:sp>
        <p:nvSpPr>
          <p:cNvPr id="5" name="圆角矩形标注 4"/>
          <p:cNvSpPr/>
          <p:nvPr/>
        </p:nvSpPr>
        <p:spPr bwMode="auto">
          <a:xfrm>
            <a:off x="395536" y="4797152"/>
            <a:ext cx="2448272" cy="504056"/>
          </a:xfrm>
          <a:prstGeom prst="wedgeRoundRectCallout">
            <a:avLst>
              <a:gd name="adj1" fmla="val 62480"/>
              <a:gd name="adj2" fmla="val -3102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">
              <a:spcBef>
                <a:spcPct val="0"/>
              </a:spcBef>
              <a:spcAft>
                <a:spcPct val="0"/>
              </a:spcAft>
            </a:pPr>
            <a:r>
              <a:rPr lang="en-AU" sz="1600" dirty="0">
                <a:solidFill>
                  <a:srgbClr val="FF0000"/>
                </a:solidFill>
              </a:rPr>
              <a:t>User-Item Rating Matrix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C31F9-8972-584C-BB47-42F986F7B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042" y="4450391"/>
            <a:ext cx="5602510" cy="201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7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What is Collaborative Filtering?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 the narrower sense, 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collaborative filtering is a method of making automatic predictions (filtering) about the interests of a user </a:t>
            </a:r>
          </a:p>
          <a:p>
            <a:pPr lvl="2"/>
            <a:r>
              <a:rPr lang="en-AU" dirty="0"/>
              <a:t>by </a:t>
            </a:r>
            <a:r>
              <a:rPr lang="en-AU" dirty="0">
                <a:solidFill>
                  <a:srgbClr val="0000FF"/>
                </a:solidFill>
              </a:rPr>
              <a:t>collecting preferences or taste information from many users (collaborating)</a:t>
            </a:r>
            <a:r>
              <a:rPr lang="en-AU" dirty="0"/>
              <a:t>. </a:t>
            </a:r>
          </a:p>
          <a:p>
            <a:pPr lvl="1"/>
            <a:r>
              <a:rPr lang="en-AU" dirty="0"/>
              <a:t>The underlying </a:t>
            </a:r>
            <a:r>
              <a:rPr lang="en-AU" dirty="0">
                <a:solidFill>
                  <a:srgbClr val="FF0000"/>
                </a:solidFill>
              </a:rPr>
              <a:t>assumption</a:t>
            </a:r>
            <a:r>
              <a:rPr lang="en-AU" dirty="0"/>
              <a:t> is that </a:t>
            </a:r>
          </a:p>
          <a:p>
            <a:pPr lvl="2"/>
            <a:r>
              <a:rPr lang="en-AU" dirty="0">
                <a:solidFill>
                  <a:srgbClr val="0000FF"/>
                </a:solidFill>
              </a:rPr>
              <a:t>if person </a:t>
            </a:r>
            <a:r>
              <a:rPr lang="en-AU" i="1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lang="en-AU" dirty="0">
                <a:solidFill>
                  <a:srgbClr val="0000FF"/>
                </a:solidFill>
              </a:rPr>
              <a:t> has the same opinion as person </a:t>
            </a:r>
            <a:r>
              <a:rPr lang="en-AU" i="1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lang="en-AU" dirty="0">
                <a:solidFill>
                  <a:srgbClr val="0000FF"/>
                </a:solidFill>
              </a:rPr>
              <a:t> on an issue, </a:t>
            </a:r>
          </a:p>
          <a:p>
            <a:pPr lvl="2"/>
            <a:r>
              <a:rPr lang="en-AU" i="1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lang="en-AU" dirty="0">
                <a:solidFill>
                  <a:srgbClr val="0000FF"/>
                </a:solidFill>
              </a:rPr>
              <a:t> is more likely to also have </a:t>
            </a:r>
            <a:r>
              <a:rPr lang="en-AU" i="1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lang="en-AU" dirty="0">
                <a:solidFill>
                  <a:srgbClr val="0000FF"/>
                </a:solidFill>
              </a:rPr>
              <a:t>'s opinion on a different issue than that of a randomly chosen person. </a:t>
            </a:r>
            <a:endParaRPr lang="en-AU" dirty="0"/>
          </a:p>
          <a:p>
            <a:pPr lvl="1"/>
            <a:endParaRPr lang="en-AU" dirty="0"/>
          </a:p>
          <a:p>
            <a:pPr lvl="1"/>
            <a:r>
              <a:rPr lang="en-AU" dirty="0"/>
              <a:t>This differs from </a:t>
            </a:r>
            <a:r>
              <a:rPr lang="en-AU" i="1" dirty="0" err="1"/>
              <a:t>MovieAvg</a:t>
            </a:r>
            <a:r>
              <a:rPr lang="en-AU" dirty="0"/>
              <a:t> (or </a:t>
            </a:r>
            <a:r>
              <a:rPr lang="en-AU" i="1" dirty="0" err="1"/>
              <a:t>TopPop</a:t>
            </a:r>
            <a:r>
              <a:rPr lang="en-AU" dirty="0"/>
              <a:t>)</a:t>
            </a:r>
          </a:p>
          <a:p>
            <a:pPr lvl="2"/>
            <a:r>
              <a:rPr lang="en-AU" dirty="0"/>
              <a:t>The simpler approach of giving an average score (or popularity) for each item of interest. </a:t>
            </a:r>
          </a:p>
        </p:txBody>
      </p:sp>
      <p:sp>
        <p:nvSpPr>
          <p:cNvPr id="4" name="矩形 3"/>
          <p:cNvSpPr/>
          <p:nvPr/>
        </p:nvSpPr>
        <p:spPr>
          <a:xfrm>
            <a:off x="5724128" y="62954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/>
              <a:t>https://</a:t>
            </a:r>
            <a:r>
              <a:rPr lang="en-US" altLang="zh-CN" sz="1100" dirty="0" err="1"/>
              <a:t>en.wikipedia.org</a:t>
            </a:r>
            <a:r>
              <a:rPr lang="en-US" altLang="zh-CN" sz="1100" dirty="0"/>
              <a:t>/wiki/</a:t>
            </a:r>
            <a:r>
              <a:rPr lang="en-US" altLang="zh-CN" sz="1100" dirty="0" err="1"/>
              <a:t>Collaborative_filtering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52910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Collaborative Filtering</a:t>
            </a:r>
            <a:br>
              <a:rPr lang="en-AU" altLang="zh-CN" dirty="0"/>
            </a:br>
            <a:r>
              <a:rPr lang="en-AU" altLang="zh-CN" dirty="0"/>
              <a:t>	- Neighbourhood-based Methods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00163"/>
            <a:ext cx="3830960" cy="4865687"/>
          </a:xfrm>
        </p:spPr>
        <p:txBody>
          <a:bodyPr/>
          <a:lstStyle/>
          <a:p>
            <a:r>
              <a:rPr lang="en-AU" dirty="0"/>
              <a:t>Consider the active user </a:t>
            </a:r>
            <a:r>
              <a:rPr lang="en-AU" i="1" dirty="0">
                <a:latin typeface="Times New Roman"/>
                <a:cs typeface="Times New Roman"/>
              </a:rPr>
              <a:t>x</a:t>
            </a:r>
            <a:r>
              <a:rPr lang="en-AU" dirty="0"/>
              <a:t>; </a:t>
            </a:r>
          </a:p>
          <a:p>
            <a:r>
              <a:rPr lang="en-AU" dirty="0"/>
              <a:t>find set </a:t>
            </a:r>
            <a:r>
              <a:rPr lang="en-AU" i="1" dirty="0">
                <a:latin typeface="Times New Roman"/>
                <a:cs typeface="Times New Roman"/>
              </a:rPr>
              <a:t>N</a:t>
            </a:r>
            <a:r>
              <a:rPr lang="en-AU" dirty="0"/>
              <a:t> of other users whose ratings are "similar" to </a:t>
            </a:r>
            <a:r>
              <a:rPr lang="en-AU" i="1" dirty="0">
                <a:latin typeface="Times New Roman"/>
                <a:cs typeface="Times New Roman"/>
              </a:rPr>
              <a:t>x</a:t>
            </a:r>
            <a:r>
              <a:rPr lang="en-AU" dirty="0"/>
              <a:t>'s ratings; </a:t>
            </a:r>
          </a:p>
          <a:p>
            <a:r>
              <a:rPr lang="en-AU" dirty="0"/>
              <a:t>Estimate </a:t>
            </a:r>
            <a:r>
              <a:rPr lang="en-AU" i="1" dirty="0">
                <a:latin typeface="Times New Roman"/>
                <a:cs typeface="Times New Roman"/>
              </a:rPr>
              <a:t>x</a:t>
            </a:r>
            <a:r>
              <a:rPr lang="en-AU" dirty="0"/>
              <a:t>’s ratings based on ratings of users in </a:t>
            </a:r>
            <a:r>
              <a:rPr lang="en-AU" i="1" dirty="0">
                <a:latin typeface="Times New Roman"/>
                <a:cs typeface="Times New Roman"/>
              </a:rPr>
              <a:t>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72816"/>
            <a:ext cx="3816424" cy="342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131840" y="541933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/>
              <a:t>https://</a:t>
            </a:r>
            <a:r>
              <a:rPr lang="en-US" altLang="zh-CN" sz="1200" dirty="0" err="1"/>
              <a:t>www.youtube.com</a:t>
            </a:r>
            <a:r>
              <a:rPr lang="en-US" altLang="zh-CN" sz="1200" dirty="0"/>
              <a:t>/</a:t>
            </a:r>
            <a:r>
              <a:rPr lang="en-US" altLang="zh-CN" sz="1200" dirty="0" err="1"/>
              <a:t>watch?v</a:t>
            </a:r>
            <a:r>
              <a:rPr lang="en-US" altLang="zh-CN" sz="1200" dirty="0"/>
              <a:t>=h9gpufJFF-0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1772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Process of Collaborative Filtering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7" t="39893" r="38534" b="46349"/>
          <a:stretch/>
        </p:blipFill>
        <p:spPr>
          <a:xfrm>
            <a:off x="971600" y="1700808"/>
            <a:ext cx="1641022" cy="66947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1" t="20228" r="33482" b="26915"/>
          <a:stretch/>
        </p:blipFill>
        <p:spPr>
          <a:xfrm>
            <a:off x="5292080" y="727990"/>
            <a:ext cx="3118757" cy="30207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1" t="20286" r="33215" b="27437"/>
          <a:stretch/>
        </p:blipFill>
        <p:spPr>
          <a:xfrm>
            <a:off x="5292080" y="727990"/>
            <a:ext cx="3109326" cy="29876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7" t="20151" r="33219" b="26849"/>
          <a:stretch/>
        </p:blipFill>
        <p:spPr>
          <a:xfrm>
            <a:off x="5292080" y="727990"/>
            <a:ext cx="3159580" cy="30289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2" t="20429" r="33214" b="27280"/>
          <a:stretch/>
        </p:blipFill>
        <p:spPr>
          <a:xfrm>
            <a:off x="5292080" y="727990"/>
            <a:ext cx="3151416" cy="29884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2" t="20286" r="33214" b="26571"/>
          <a:stretch/>
        </p:blipFill>
        <p:spPr>
          <a:xfrm>
            <a:off x="5292080" y="727990"/>
            <a:ext cx="3151416" cy="30371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2" t="20286" r="33214" b="26714"/>
          <a:stretch/>
        </p:blipFill>
        <p:spPr>
          <a:xfrm>
            <a:off x="5292080" y="727990"/>
            <a:ext cx="3151416" cy="30289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2" t="20143" r="33750" b="26714"/>
          <a:stretch/>
        </p:blipFill>
        <p:spPr>
          <a:xfrm>
            <a:off x="467544" y="3478796"/>
            <a:ext cx="3102429" cy="30371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2" t="20143" r="33214" b="27000"/>
          <a:stretch/>
        </p:blipFill>
        <p:spPr>
          <a:xfrm>
            <a:off x="467544" y="3478796"/>
            <a:ext cx="3151416" cy="30207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2" t="20285" r="33214" b="27000"/>
          <a:stretch/>
        </p:blipFill>
        <p:spPr>
          <a:xfrm>
            <a:off x="467544" y="3478796"/>
            <a:ext cx="3151416" cy="30126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1" t="20129" r="33843" b="26563"/>
          <a:stretch/>
        </p:blipFill>
        <p:spPr>
          <a:xfrm>
            <a:off x="467544" y="3478796"/>
            <a:ext cx="3089421" cy="30465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2" t="20285" r="33884" b="27000"/>
          <a:stretch/>
        </p:blipFill>
        <p:spPr>
          <a:xfrm>
            <a:off x="467544" y="3478796"/>
            <a:ext cx="3098346" cy="3012622"/>
          </a:xfrm>
          <a:prstGeom prst="rect">
            <a:avLst/>
          </a:prstGeom>
        </p:spPr>
      </p:pic>
      <p:sp>
        <p:nvSpPr>
          <p:cNvPr id="26" name="圆角矩形标注 4"/>
          <p:cNvSpPr/>
          <p:nvPr/>
        </p:nvSpPr>
        <p:spPr bwMode="auto">
          <a:xfrm>
            <a:off x="3707904" y="3861048"/>
            <a:ext cx="5256584" cy="2630370"/>
          </a:xfrm>
          <a:prstGeom prst="wedgeRoundRectCallout">
            <a:avLst>
              <a:gd name="adj1" fmla="val -33104"/>
              <a:gd name="adj2" fmla="val -54998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">
              <a:spcBef>
                <a:spcPct val="0"/>
              </a:spcBef>
              <a:spcAft>
                <a:spcPct val="0"/>
              </a:spcAft>
            </a:pPr>
            <a:r>
              <a:rPr lang="en-AU" sz="1400" dirty="0"/>
              <a:t>This image shows an example of predicting of the user's rating using collaborative filtering. </a:t>
            </a:r>
          </a:p>
          <a:p>
            <a:pPr marL="342900" indent="-342900" fontAlgn="b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AU" sz="1400" dirty="0"/>
              <a:t>People rate different items. </a:t>
            </a:r>
          </a:p>
          <a:p>
            <a:pPr marL="342900" indent="-342900" fontAlgn="b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AU" sz="1400" dirty="0"/>
              <a:t>The system is </a:t>
            </a:r>
            <a:r>
              <a:rPr lang="en-AU" sz="1400" dirty="0">
                <a:solidFill>
                  <a:srgbClr val="FF0000"/>
                </a:solidFill>
              </a:rPr>
              <a:t>making predictions </a:t>
            </a:r>
            <a:r>
              <a:rPr lang="en-AU" sz="1400" dirty="0"/>
              <a:t>about the user's rating for an item, which </a:t>
            </a:r>
            <a:r>
              <a:rPr lang="en-AU" sz="1400" dirty="0">
                <a:solidFill>
                  <a:srgbClr val="FF0000"/>
                </a:solidFill>
              </a:rPr>
              <a:t>the user hasn't rated yet</a:t>
            </a:r>
            <a:r>
              <a:rPr lang="en-AU" sz="1400" dirty="0"/>
              <a:t>.</a:t>
            </a:r>
          </a:p>
          <a:p>
            <a:pPr marL="342900" indent="-342900" fontAlgn="b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AU" sz="1400" dirty="0"/>
              <a:t>These predictions are built upon the </a:t>
            </a:r>
            <a:r>
              <a:rPr lang="en-AU" sz="1400" dirty="0">
                <a:solidFill>
                  <a:srgbClr val="FF0000"/>
                </a:solidFill>
              </a:rPr>
              <a:t>existing ratings of other users</a:t>
            </a:r>
            <a:r>
              <a:rPr lang="en-AU" sz="1400" dirty="0"/>
              <a:t>, who have </a:t>
            </a:r>
            <a:r>
              <a:rPr lang="en-AU" sz="1400" dirty="0">
                <a:solidFill>
                  <a:srgbClr val="FF0000"/>
                </a:solidFill>
              </a:rPr>
              <a:t>similar</a:t>
            </a:r>
            <a:r>
              <a:rPr lang="en-AU" sz="1400" dirty="0"/>
              <a:t> ratings with the active user. </a:t>
            </a:r>
          </a:p>
          <a:p>
            <a:pPr fontAlgn="b">
              <a:spcBef>
                <a:spcPct val="0"/>
              </a:spcBef>
              <a:spcAft>
                <a:spcPct val="0"/>
              </a:spcAft>
            </a:pPr>
            <a:r>
              <a:rPr lang="en-AU" sz="1400" dirty="0"/>
              <a:t>For instance, in our case the system has made a prediction, that </a:t>
            </a:r>
            <a:r>
              <a:rPr lang="en-AU" sz="1400" dirty="0">
                <a:solidFill>
                  <a:srgbClr val="0000FF"/>
                </a:solidFill>
              </a:rPr>
              <a:t>the active user won't like the video</a:t>
            </a:r>
            <a:r>
              <a:rPr lang="en-AU" sz="1400" dirty="0"/>
              <a:t>.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61287" y="652534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</a:rPr>
              <a:t>en.wikipedia.org</a:t>
            </a:r>
            <a:r>
              <a:rPr lang="en-US" altLang="zh-CN" sz="1100" dirty="0">
                <a:solidFill>
                  <a:schemeClr val="bg1"/>
                </a:solidFill>
              </a:rPr>
              <a:t>/wiki/</a:t>
            </a:r>
            <a:r>
              <a:rPr lang="en-US" altLang="zh-CN" sz="1100" dirty="0" err="1">
                <a:solidFill>
                  <a:schemeClr val="bg1"/>
                </a:solidFill>
              </a:rPr>
              <a:t>Collaborative_filtering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8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 err="1">
                <a:latin typeface="Times New Roman"/>
                <a:cs typeface="Times New Roman"/>
              </a:rPr>
              <a:t>kNN</a:t>
            </a:r>
            <a:r>
              <a:rPr lang="en-AU" dirty="0"/>
              <a:t>-based 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00163"/>
            <a:ext cx="7431360" cy="4865687"/>
          </a:xfrm>
        </p:spPr>
        <p:txBody>
          <a:bodyPr/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AU" dirty="0"/>
              <a:t>Input: the User-Item rating matrix.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AU" dirty="0"/>
              <a:t>Output: the rating of the active user on the target item</a:t>
            </a:r>
          </a:p>
        </p:txBody>
      </p:sp>
      <p:sp>
        <p:nvSpPr>
          <p:cNvPr id="4" name="Rectangle 3"/>
          <p:cNvSpPr/>
          <p:nvPr/>
        </p:nvSpPr>
        <p:spPr>
          <a:xfrm>
            <a:off x="5148064" y="3135026"/>
            <a:ext cx="3297548" cy="43799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Similarities to other users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48064" y="4063720"/>
            <a:ext cx="3297548" cy="44540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Find the </a:t>
            </a:r>
            <a:r>
              <a:rPr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-nearest </a:t>
            </a:r>
            <a:r>
              <a:rPr lang="en-US" dirty="0" err="1">
                <a:solidFill>
                  <a:schemeClr val="tx1"/>
                </a:solidFill>
              </a:rPr>
              <a:t>neighbours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4969101"/>
            <a:ext cx="3297548" cy="62013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Aggregate </a:t>
            </a:r>
            <a:r>
              <a:rPr lang="en-US" dirty="0" err="1">
                <a:solidFill>
                  <a:schemeClr val="tx1"/>
                </a:solidFill>
              </a:rPr>
              <a:t>neighbours’</a:t>
            </a:r>
            <a:r>
              <a:rPr lang="en-US" dirty="0">
                <a:solidFill>
                  <a:schemeClr val="tx1"/>
                </a:solidFill>
              </a:rPr>
              <a:t> ratings</a:t>
            </a:r>
            <a:endParaRPr lang="en-AU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6554216" y="2886944"/>
            <a:ext cx="500065" cy="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>
            <a:off x="6796838" y="3573016"/>
            <a:ext cx="0" cy="49070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6796838" y="4509120"/>
            <a:ext cx="0" cy="45998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24128" y="2204864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active user</a:t>
            </a:r>
            <a:endParaRPr lang="en-AU" dirty="0"/>
          </a:p>
        </p:txBody>
      </p:sp>
      <p:sp>
        <p:nvSpPr>
          <p:cNvPr id="11" name="Rectangle 10"/>
          <p:cNvSpPr/>
          <p:nvPr/>
        </p:nvSpPr>
        <p:spPr>
          <a:xfrm>
            <a:off x="5148064" y="5886671"/>
            <a:ext cx="3303110" cy="5666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 rating on target item</a:t>
            </a:r>
            <a:endParaRPr lang="en-AU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6796838" y="5589240"/>
            <a:ext cx="2781" cy="29743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1" t="22533" r="33843" b="28216"/>
          <a:stretch/>
        </p:blipFill>
        <p:spPr>
          <a:xfrm>
            <a:off x="1115616" y="2414244"/>
            <a:ext cx="3089421" cy="281471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91891" y="301105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1891" y="339728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1891" y="37835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91891" y="416973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1891" y="455596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u5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604042" y="5697618"/>
          <a:ext cx="2112568" cy="40647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47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083009" y="56976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53445" y="537055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57501" y="537055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33565" y="537055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09629" y="537055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Times New Roman" pitchFamily="18" charset="0"/>
                <a:cs typeface="Times New Roman" pitchFamily="18" charset="0"/>
              </a:rPr>
              <a:t>u4</a:t>
            </a:r>
          </a:p>
        </p:txBody>
      </p:sp>
      <p:pic>
        <p:nvPicPr>
          <p:cNvPr id="34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4" t="60709" r="39082" b="33085"/>
          <a:stretch/>
        </p:blipFill>
        <p:spPr>
          <a:xfrm>
            <a:off x="2843808" y="4581128"/>
            <a:ext cx="388985" cy="354700"/>
          </a:xfrm>
          <a:prstGeom prst="rect">
            <a:avLst/>
          </a:prstGeom>
        </p:spPr>
      </p:pic>
      <p:sp>
        <p:nvSpPr>
          <p:cNvPr id="36" name="椭圆 35"/>
          <p:cNvSpPr/>
          <p:nvPr/>
        </p:nvSpPr>
        <p:spPr bwMode="auto">
          <a:xfrm>
            <a:off x="2783241" y="4558244"/>
            <a:ext cx="432048" cy="43204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572000" y="652534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</a:rPr>
              <a:t>en.wikipedia.org</a:t>
            </a:r>
            <a:r>
              <a:rPr lang="en-US" altLang="zh-CN" sz="1100" dirty="0">
                <a:solidFill>
                  <a:schemeClr val="bg1"/>
                </a:solidFill>
              </a:rPr>
              <a:t>/wiki/</a:t>
            </a:r>
            <a:r>
              <a:rPr lang="en-US" altLang="zh-CN" sz="1100" dirty="0" err="1">
                <a:solidFill>
                  <a:schemeClr val="bg1"/>
                </a:solidFill>
              </a:rPr>
              <a:t>Collaborative_filtering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28" name="圆角矩形标注 4"/>
          <p:cNvSpPr/>
          <p:nvPr/>
        </p:nvSpPr>
        <p:spPr bwMode="auto">
          <a:xfrm>
            <a:off x="428078" y="6243830"/>
            <a:ext cx="4464496" cy="412319"/>
          </a:xfrm>
          <a:prstGeom prst="wedgeRoundRectCallout">
            <a:avLst>
              <a:gd name="adj1" fmla="val -18657"/>
              <a:gd name="adj2" fmla="val -8271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">
              <a:spcBef>
                <a:spcPct val="0"/>
              </a:spcBef>
              <a:spcAft>
                <a:spcPct val="0"/>
              </a:spcAft>
            </a:pPr>
            <a:r>
              <a:rPr lang="en-AU" sz="1400" dirty="0"/>
              <a:t>The number of items they have common opinions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67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36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Similar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861048"/>
            <a:ext cx="8229600" cy="2304802"/>
          </a:xfrm>
        </p:spPr>
        <p:txBody>
          <a:bodyPr/>
          <a:lstStyle/>
          <a:p>
            <a:r>
              <a:rPr lang="en-AU" dirty="0"/>
              <a:t>Consider users </a:t>
            </a:r>
            <a:r>
              <a:rPr lang="en-AU" i="1" dirty="0">
                <a:latin typeface="Times New Roman"/>
                <a:cs typeface="Times New Roman"/>
              </a:rPr>
              <a:t>A</a:t>
            </a:r>
            <a:r>
              <a:rPr lang="en-AU" dirty="0"/>
              <a:t> and </a:t>
            </a:r>
            <a:r>
              <a:rPr lang="en-AU" i="1" dirty="0">
                <a:latin typeface="Times New Roman"/>
                <a:cs typeface="Times New Roman"/>
              </a:rPr>
              <a:t>B</a:t>
            </a:r>
            <a:r>
              <a:rPr lang="en-AU" dirty="0"/>
              <a:t> with rating vectors (row A and B)</a:t>
            </a:r>
          </a:p>
          <a:p>
            <a:r>
              <a:rPr lang="en-AU" dirty="0"/>
              <a:t>We need a similarity metric </a:t>
            </a:r>
            <a:r>
              <a:rPr lang="en-AU" i="1" dirty="0">
                <a:latin typeface="Times New Roman"/>
                <a:cs typeface="Times New Roman"/>
              </a:rPr>
              <a:t>sim (A,B)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Capture intuition that </a:t>
            </a:r>
            <a:r>
              <a:rPr lang="en-AU" i="1" dirty="0">
                <a:latin typeface="Times New Roman"/>
                <a:ea typeface="+mn-ea"/>
                <a:cs typeface="Times New Roman"/>
              </a:rPr>
              <a:t>sim(A,B) &gt; sim(A,C)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93824"/>
            <a:ext cx="6161340" cy="171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圆角矩形 4"/>
          <p:cNvSpPr/>
          <p:nvPr/>
        </p:nvSpPr>
        <p:spPr bwMode="auto">
          <a:xfrm>
            <a:off x="1907704" y="1916832"/>
            <a:ext cx="5328592" cy="288032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1907704" y="2204864"/>
            <a:ext cx="5328592" cy="288032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1979712" y="1556792"/>
            <a:ext cx="576064" cy="1008112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1907704" y="2492896"/>
            <a:ext cx="5328592" cy="288032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4211960" y="1556792"/>
            <a:ext cx="1296144" cy="1296144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72000" y="657279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https://</a:t>
            </a:r>
            <a:r>
              <a:rPr lang="en-US" altLang="zh-CN" sz="1200" dirty="0" err="1">
                <a:solidFill>
                  <a:schemeClr val="bg1"/>
                </a:solidFill>
              </a:rPr>
              <a:t>www.youtube.com</a:t>
            </a:r>
            <a:r>
              <a:rPr lang="en-US" altLang="zh-CN" sz="1200" dirty="0">
                <a:solidFill>
                  <a:schemeClr val="bg1"/>
                </a:solidFill>
              </a:rPr>
              <a:t>/</a:t>
            </a:r>
            <a:r>
              <a:rPr lang="en-US" altLang="zh-CN" sz="1200" dirty="0" err="1">
                <a:solidFill>
                  <a:schemeClr val="bg1"/>
                </a:solidFill>
              </a:rPr>
              <a:t>watch?v</a:t>
            </a:r>
            <a:r>
              <a:rPr lang="en-US" altLang="zh-CN" sz="1200" dirty="0">
                <a:solidFill>
                  <a:schemeClr val="bg1"/>
                </a:solidFill>
              </a:rPr>
              <a:t>=h9gpufJFF-0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89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8" grpId="0" animBg="1"/>
      <p:bldP spid="9" grpId="0" animBg="1"/>
      <p:bldP spid="9" grpId="1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D1442-1ABA-D749-8F9C-051DFEE6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Missing Values? </a:t>
            </a:r>
            <a:br>
              <a:rPr lang="en-US" dirty="0"/>
            </a:br>
            <a:r>
              <a:rPr lang="en-US" dirty="0"/>
              <a:t>	- treating as 0s?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53FF3-0D25-CF4B-8CDB-E17330463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429000"/>
            <a:ext cx="8229600" cy="2736850"/>
          </a:xfrm>
        </p:spPr>
        <p:txBody>
          <a:bodyPr/>
          <a:lstStyle/>
          <a:p>
            <a:r>
              <a:rPr lang="en-US" dirty="0"/>
              <a:t>Euclidean distance</a:t>
            </a:r>
          </a:p>
          <a:p>
            <a:pPr lvl="1"/>
            <a:r>
              <a:rPr lang="en-US" dirty="0"/>
              <a:t>d(A,B) = </a:t>
            </a:r>
            <a:r>
              <a:rPr lang="en-US" dirty="0" err="1"/>
              <a:t>math.sqrt</a:t>
            </a:r>
            <a:r>
              <a:rPr lang="en-US" dirty="0"/>
              <a:t>(1 + 25 + 16 + 25 + 1)</a:t>
            </a:r>
          </a:p>
          <a:p>
            <a:pPr marL="923925" lvl="3" indent="0">
              <a:buNone/>
            </a:pPr>
            <a:r>
              <a:rPr lang="en-US" dirty="0"/>
              <a:t>    = </a:t>
            </a:r>
            <a:r>
              <a:rPr lang="en-AU" dirty="0"/>
              <a:t>8.25</a:t>
            </a:r>
            <a:endParaRPr lang="en-US" dirty="0"/>
          </a:p>
          <a:p>
            <a:pPr lvl="1"/>
            <a:r>
              <a:rPr lang="en-US" dirty="0"/>
              <a:t>d(A,C) = </a:t>
            </a:r>
            <a:r>
              <a:rPr lang="en-US" dirty="0" err="1"/>
              <a:t>math.sqrt</a:t>
            </a:r>
            <a:r>
              <a:rPr lang="en-US" dirty="0"/>
              <a:t>(16 + 9 + 9 + 25)</a:t>
            </a:r>
          </a:p>
          <a:p>
            <a:pPr marL="923925" lvl="3" indent="0">
              <a:buNone/>
            </a:pPr>
            <a:r>
              <a:rPr lang="en-US" dirty="0"/>
              <a:t>     = </a:t>
            </a:r>
            <a:r>
              <a:rPr lang="en-AU" dirty="0"/>
              <a:t>7.68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077B2BC-C723-3342-9B01-E6AD968DE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93824"/>
            <a:ext cx="6161340" cy="171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B7D6CD-BC1C-B94D-945A-86FE7781482F}"/>
              </a:ext>
            </a:extLst>
          </p:cNvPr>
          <p:cNvSpPr txBox="1"/>
          <p:nvPr/>
        </p:nvSpPr>
        <p:spPr>
          <a:xfrm>
            <a:off x="2051720" y="1363019"/>
            <a:ext cx="288032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304D6-D5B5-5946-AE32-9A763B34E474}"/>
              </a:ext>
            </a:extLst>
          </p:cNvPr>
          <p:cNvSpPr txBox="1"/>
          <p:nvPr/>
        </p:nvSpPr>
        <p:spPr>
          <a:xfrm>
            <a:off x="2819806" y="1363019"/>
            <a:ext cx="288032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B4A54-E44A-1549-BAD0-907897E37A16}"/>
              </a:ext>
            </a:extLst>
          </p:cNvPr>
          <p:cNvSpPr txBox="1"/>
          <p:nvPr/>
        </p:nvSpPr>
        <p:spPr>
          <a:xfrm>
            <a:off x="3587892" y="1363019"/>
            <a:ext cx="288032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163F1-7062-0446-B57B-5F043EDB9B81}"/>
              </a:ext>
            </a:extLst>
          </p:cNvPr>
          <p:cNvSpPr txBox="1"/>
          <p:nvPr/>
        </p:nvSpPr>
        <p:spPr>
          <a:xfrm>
            <a:off x="4355978" y="1363019"/>
            <a:ext cx="288032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8959D-4541-024E-86FD-DB427367E4A0}"/>
              </a:ext>
            </a:extLst>
          </p:cNvPr>
          <p:cNvSpPr txBox="1"/>
          <p:nvPr/>
        </p:nvSpPr>
        <p:spPr>
          <a:xfrm>
            <a:off x="5124064" y="1363019"/>
            <a:ext cx="288032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18145-5295-FA4B-A926-AA4CD8E6DF6D}"/>
              </a:ext>
            </a:extLst>
          </p:cNvPr>
          <p:cNvSpPr txBox="1"/>
          <p:nvPr/>
        </p:nvSpPr>
        <p:spPr>
          <a:xfrm>
            <a:off x="5892150" y="1363019"/>
            <a:ext cx="288032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6B4CBF-46C4-A645-B0CD-FDDC69E3E0D8}"/>
              </a:ext>
            </a:extLst>
          </p:cNvPr>
          <p:cNvSpPr txBox="1"/>
          <p:nvPr/>
        </p:nvSpPr>
        <p:spPr>
          <a:xfrm>
            <a:off x="6660234" y="1363019"/>
            <a:ext cx="288032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42AC2-5BE4-654C-98AF-0C44829FC5AD}"/>
              </a:ext>
            </a:extLst>
          </p:cNvPr>
          <p:cNvSpPr txBox="1"/>
          <p:nvPr/>
        </p:nvSpPr>
        <p:spPr>
          <a:xfrm>
            <a:off x="4499992" y="980728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E81D4E5-4B29-694F-A274-81C1F4CF0D1C}"/>
              </a:ext>
            </a:extLst>
          </p:cNvPr>
          <p:cNvSpPr/>
          <p:nvPr/>
        </p:nvSpPr>
        <p:spPr bwMode="auto">
          <a:xfrm rot="16200000">
            <a:off x="4388785" y="-1209674"/>
            <a:ext cx="366431" cy="5040562"/>
          </a:xfrm>
          <a:prstGeom prst="rightBrace">
            <a:avLst>
              <a:gd name="adj1" fmla="val 8333"/>
              <a:gd name="adj2" fmla="val 48575"/>
            </a:avLst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82E45C-59A8-C144-93BB-992130D97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00" r="9394" b="36210"/>
          <a:stretch/>
        </p:blipFill>
        <p:spPr>
          <a:xfrm>
            <a:off x="5184070" y="3701396"/>
            <a:ext cx="3528392" cy="26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60017"/>
      </p:ext>
    </p:extLst>
  </p:cSld>
  <p:clrMapOvr>
    <a:masterClrMapping/>
  </p:clrMapOvr>
</p:sld>
</file>

<file path=ppt/theme/theme1.xml><?xml version="1.0" encoding="utf-8"?>
<a:theme xmlns:a="http://schemas.openxmlformats.org/drawingml/2006/main" name="RMIT ppt Theme">
  <a:themeElements>
    <a:clrScheme name="RMIT Core Presentation 2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EBDB0"/>
      </a:accent1>
      <a:accent2>
        <a:srgbClr val="EE3224"/>
      </a:accent2>
      <a:accent3>
        <a:srgbClr val="FFFFFF"/>
      </a:accent3>
      <a:accent4>
        <a:srgbClr val="000000"/>
      </a:accent4>
      <a:accent5>
        <a:srgbClr val="DBDBD4"/>
      </a:accent5>
      <a:accent6>
        <a:srgbClr val="D82C20"/>
      </a:accent6>
      <a:hlink>
        <a:srgbClr val="000000"/>
      </a:hlink>
      <a:folHlink>
        <a:srgbClr val="FFEE00"/>
      </a:folHlink>
    </a:clrScheme>
    <a:fontScheme name="RMIT Core Presentation 2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RMIT Core Presentation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 Core Presentation 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 Core Presentation 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 Core Presentation 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 Core Presentation 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 Core Presentation 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 Core Presentation 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 Core Presentation 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 Core Presentation 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 Core Presentation 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 Core Presentation 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 Core Presentation 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 Core Presentation 2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EBDB0"/>
        </a:accent1>
        <a:accent2>
          <a:srgbClr val="EE3224"/>
        </a:accent2>
        <a:accent3>
          <a:srgbClr val="FFFFFF"/>
        </a:accent3>
        <a:accent4>
          <a:srgbClr val="000000"/>
        </a:accent4>
        <a:accent5>
          <a:srgbClr val="DBDBD4"/>
        </a:accent5>
        <a:accent6>
          <a:srgbClr val="D82C20"/>
        </a:accent6>
        <a:hlink>
          <a:srgbClr val="000000"/>
        </a:hlink>
        <a:folHlink>
          <a:srgbClr val="FFE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18226</TotalTime>
  <Words>1952</Words>
  <Application>Microsoft Macintosh PowerPoint</Application>
  <PresentationFormat>On-screen Show (4:3)</PresentationFormat>
  <Paragraphs>277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Times New Roman</vt:lpstr>
      <vt:lpstr>Wingdings 2</vt:lpstr>
      <vt:lpstr>RMIT ppt Theme</vt:lpstr>
      <vt:lpstr>Practical Data Science: Recommender Systems</vt:lpstr>
      <vt:lpstr>Outline</vt:lpstr>
      <vt:lpstr>What is Collaborative Filtering?</vt:lpstr>
      <vt:lpstr>What is Collaborative Filtering?</vt:lpstr>
      <vt:lpstr>Collaborative Filtering  - Neighbourhood-based Methods</vt:lpstr>
      <vt:lpstr>The Process of Collaborative Filtering</vt:lpstr>
      <vt:lpstr>kNN-based Collaborative Filtering</vt:lpstr>
      <vt:lpstr>Similar Users</vt:lpstr>
      <vt:lpstr>How about Missing Values?   - treating as 0s?</vt:lpstr>
      <vt:lpstr>How about Missing Values?   - treating as 0s?</vt:lpstr>
      <vt:lpstr>Similar Users  - treating as 0s? + Co-rated Item Set </vt:lpstr>
      <vt:lpstr>Similar Users  -Centered Cosine Similarity</vt:lpstr>
      <vt:lpstr>Similar Users  -Centered Cosine Similarity</vt:lpstr>
      <vt:lpstr>Similar Users  -Co-rated Item Set in Centered Cosine Similarity</vt:lpstr>
      <vt:lpstr>Rating Predictions</vt:lpstr>
      <vt:lpstr>Rating Predictions</vt:lpstr>
      <vt:lpstr>Item-item Collaborative Filtering</vt:lpstr>
      <vt:lpstr>Item-item Collaborative Filtering (|N| = 2)</vt:lpstr>
      <vt:lpstr>Item-item Collaborative Filtering (|N| = 2)</vt:lpstr>
      <vt:lpstr>Item-item Collaborative Filtering (|N| = 2)</vt:lpstr>
      <vt:lpstr>Item-item Collaborative Filtering (|N| = 2)</vt:lpstr>
      <vt:lpstr>Evaluation  - Validate Strategy</vt:lpstr>
      <vt:lpstr>Evaluation  - MAE and RMSE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Reserch data management at RMIT</dc:title>
  <dc:creator>Margie Anderson</dc:creator>
  <cp:lastModifiedBy>Yongli Ren</cp:lastModifiedBy>
  <cp:revision>1198</cp:revision>
  <dcterms:created xsi:type="dcterms:W3CDTF">2013-09-30T14:14:15Z</dcterms:created>
  <dcterms:modified xsi:type="dcterms:W3CDTF">2022-05-08T13:39:33Z</dcterms:modified>
</cp:coreProperties>
</file>